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Lst>
  <p:sldSz cx="18288000" cy="10287000"/>
  <p:notesSz cx="6858000" cy="9144000"/>
  <p:embeddedFontLst>
    <p:embeddedFont>
      <p:font typeface="Gotham Condensed Bold" charset="1" panose="00000000000000000000"/>
      <p:regular r:id="rId38"/>
    </p:embeddedFont>
    <p:embeddedFont>
      <p:font typeface="Canva Sans Bold" charset="1" panose="020B0803030501040103"/>
      <p:regular r:id="rId39"/>
    </p:embeddedFont>
    <p:embeddedFont>
      <p:font typeface="Public Sans" charset="1" panose="00000000000000000000"/>
      <p:regular r:id="rId40"/>
    </p:embeddedFont>
    <p:embeddedFont>
      <p:font typeface="Open Sans" charset="1" panose="020B0606030504020204"/>
      <p:regular r:id="rId41"/>
    </p:embeddedFont>
    <p:embeddedFont>
      <p:font typeface="Public Sans Medium" charset="1" panose="00000000000000000000"/>
      <p:regular r:id="rId4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8.png" Type="http://schemas.openxmlformats.org/officeDocument/2006/relationships/image"/><Relationship Id="rId5" Target="../media/image9.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0.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1.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2.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3.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5.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7.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8.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9.png" Type="http://schemas.openxmlformats.org/officeDocument/2006/relationships/image"/><Relationship Id="rId5" Target="../media/image20.png" Type="http://schemas.openxmlformats.org/officeDocument/2006/relationships/image"/><Relationship Id="rId6" Target="../media/image21.sv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2.png" Type="http://schemas.openxmlformats.org/officeDocument/2006/relationships/image"/><Relationship Id="rId5" Target="../media/image23.svg" Type="http://schemas.openxmlformats.org/officeDocument/2006/relationships/image"/><Relationship Id="rId6" Target="../media/image24.png" Type="http://schemas.openxmlformats.org/officeDocument/2006/relationships/image"/><Relationship Id="rId7" Target="../media/image25.sv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7.png" Type="http://schemas.openxmlformats.org/officeDocument/2006/relationships/image"/><Relationship Id="rId5" Target="../media/image28.sv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9.png" Type="http://schemas.openxmlformats.org/officeDocument/2006/relationships/image"/><Relationship Id="rId3" Target="../media/image30.png" Type="http://schemas.openxmlformats.org/officeDocument/2006/relationships/image"/><Relationship Id="rId4" Target="../media/image31.sv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2.png" Type="http://schemas.openxmlformats.org/officeDocument/2006/relationships/image"/><Relationship Id="rId3" Target="../media/image33.pn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4.png" Type="http://schemas.openxmlformats.org/officeDocument/2006/relationships/image"/><Relationship Id="rId5" Target="../media/image35.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7.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4369808" y="3228902"/>
            <a:ext cx="9548383" cy="1095582"/>
            <a:chOff x="0" y="0"/>
            <a:chExt cx="2514801" cy="288548"/>
          </a:xfrm>
        </p:grpSpPr>
        <p:sp>
          <p:nvSpPr>
            <p:cNvPr name="Freeform 3" id="3"/>
            <p:cNvSpPr/>
            <p:nvPr/>
          </p:nvSpPr>
          <p:spPr>
            <a:xfrm flipH="false" flipV="false" rot="0">
              <a:off x="0" y="0"/>
              <a:ext cx="2514801" cy="288548"/>
            </a:xfrm>
            <a:custGeom>
              <a:avLst/>
              <a:gdLst/>
              <a:ahLst/>
              <a:cxnLst/>
              <a:rect r="r" b="b" t="t" l="l"/>
              <a:pathLst>
                <a:path h="288548" w="2514801">
                  <a:moveTo>
                    <a:pt x="0" y="0"/>
                  </a:moveTo>
                  <a:lnTo>
                    <a:pt x="2514801" y="0"/>
                  </a:lnTo>
                  <a:lnTo>
                    <a:pt x="2514801" y="288548"/>
                  </a:lnTo>
                  <a:lnTo>
                    <a:pt x="0" y="288548"/>
                  </a:lnTo>
                  <a:close/>
                </a:path>
              </a:pathLst>
            </a:custGeom>
            <a:solidFill>
              <a:srgbClr val="E8A0FD"/>
            </a:solidFill>
          </p:spPr>
        </p:sp>
        <p:sp>
          <p:nvSpPr>
            <p:cNvPr name="TextBox 4" id="4"/>
            <p:cNvSpPr txBox="true"/>
            <p:nvPr/>
          </p:nvSpPr>
          <p:spPr>
            <a:xfrm>
              <a:off x="0" y="-38100"/>
              <a:ext cx="2514801" cy="326648"/>
            </a:xfrm>
            <a:prstGeom prst="rect">
              <a:avLst/>
            </a:prstGeom>
          </p:spPr>
          <p:txBody>
            <a:bodyPr anchor="ctr" rtlCol="false" tIns="50800" lIns="50800" bIns="50800" rIns="50800"/>
            <a:lstStyle/>
            <a:p>
              <a:pPr algn="ctr">
                <a:lnSpc>
                  <a:spcPts val="2659"/>
                </a:lnSpc>
                <a:spcBef>
                  <a:spcPct val="0"/>
                </a:spcBef>
              </a:pPr>
            </a:p>
          </p:txBody>
        </p:sp>
      </p:grpSp>
      <p:sp>
        <p:nvSpPr>
          <p:cNvPr name="TextBox 5" id="5"/>
          <p:cNvSpPr txBox="true"/>
          <p:nvPr/>
        </p:nvSpPr>
        <p:spPr>
          <a:xfrm rot="0">
            <a:off x="4528212" y="1579245"/>
            <a:ext cx="9231577" cy="2812414"/>
          </a:xfrm>
          <a:prstGeom prst="rect">
            <a:avLst/>
          </a:prstGeom>
        </p:spPr>
        <p:txBody>
          <a:bodyPr anchor="t" rtlCol="false" tIns="0" lIns="0" bIns="0" rIns="0">
            <a:spAutoFit/>
          </a:bodyPr>
          <a:lstStyle/>
          <a:p>
            <a:pPr algn="ctr">
              <a:lnSpc>
                <a:spcPts val="22960"/>
              </a:lnSpc>
            </a:pPr>
            <a:r>
              <a:rPr lang="en-US" sz="16400" spc="918">
                <a:solidFill>
                  <a:srgbClr val="000000"/>
                </a:solidFill>
                <a:latin typeface="Gotham Condensed Bold"/>
              </a:rPr>
              <a:t>AVALIAÇÃO</a:t>
            </a:r>
          </a:p>
        </p:txBody>
      </p:sp>
      <p:sp>
        <p:nvSpPr>
          <p:cNvPr name="TextBox 6" id="6"/>
          <p:cNvSpPr txBox="true"/>
          <p:nvPr/>
        </p:nvSpPr>
        <p:spPr>
          <a:xfrm rot="0">
            <a:off x="12858644" y="7578835"/>
            <a:ext cx="3793223" cy="727537"/>
          </a:xfrm>
          <a:prstGeom prst="rect">
            <a:avLst/>
          </a:prstGeom>
        </p:spPr>
        <p:txBody>
          <a:bodyPr anchor="t" rtlCol="false" tIns="0" lIns="0" bIns="0" rIns="0">
            <a:spAutoFit/>
          </a:bodyPr>
          <a:lstStyle/>
          <a:p>
            <a:pPr algn="ctr">
              <a:lnSpc>
                <a:spcPts val="6029"/>
              </a:lnSpc>
            </a:pPr>
            <a:r>
              <a:rPr lang="en-US" sz="4306">
                <a:solidFill>
                  <a:srgbClr val="000000"/>
                </a:solidFill>
                <a:latin typeface="Canva Sans Bold"/>
              </a:rPr>
              <a:t>Integrantes:</a:t>
            </a:r>
          </a:p>
        </p:txBody>
      </p:sp>
      <p:sp>
        <p:nvSpPr>
          <p:cNvPr name="TextBox 7" id="7"/>
          <p:cNvSpPr txBox="true"/>
          <p:nvPr/>
        </p:nvSpPr>
        <p:spPr>
          <a:xfrm rot="0">
            <a:off x="4613641" y="6826763"/>
            <a:ext cx="8662036" cy="979170"/>
          </a:xfrm>
          <a:prstGeom prst="rect">
            <a:avLst/>
          </a:prstGeom>
        </p:spPr>
        <p:txBody>
          <a:bodyPr anchor="t" rtlCol="false" tIns="0" lIns="0" bIns="0" rIns="0">
            <a:spAutoFit/>
          </a:bodyPr>
          <a:lstStyle/>
          <a:p>
            <a:pPr algn="ctr">
              <a:lnSpc>
                <a:spcPts val="7980"/>
              </a:lnSpc>
            </a:pPr>
            <a:r>
              <a:rPr lang="en-US" sz="5700">
                <a:solidFill>
                  <a:srgbClr val="000000"/>
                </a:solidFill>
                <a:latin typeface="Canva Sans Bold"/>
              </a:rPr>
              <a:t>Estudo dirigido</a:t>
            </a:r>
          </a:p>
        </p:txBody>
      </p:sp>
      <p:grpSp>
        <p:nvGrpSpPr>
          <p:cNvPr name="Group 8" id="8"/>
          <p:cNvGrpSpPr/>
          <p:nvPr/>
        </p:nvGrpSpPr>
        <p:grpSpPr>
          <a:xfrm rot="0">
            <a:off x="4369808" y="5659815"/>
            <a:ext cx="9548383" cy="1095582"/>
            <a:chOff x="0" y="0"/>
            <a:chExt cx="2514801" cy="288548"/>
          </a:xfrm>
        </p:grpSpPr>
        <p:sp>
          <p:nvSpPr>
            <p:cNvPr name="Freeform 9" id="9"/>
            <p:cNvSpPr/>
            <p:nvPr/>
          </p:nvSpPr>
          <p:spPr>
            <a:xfrm flipH="false" flipV="false" rot="0">
              <a:off x="0" y="0"/>
              <a:ext cx="2514801" cy="288548"/>
            </a:xfrm>
            <a:custGeom>
              <a:avLst/>
              <a:gdLst/>
              <a:ahLst/>
              <a:cxnLst/>
              <a:rect r="r" b="b" t="t" l="l"/>
              <a:pathLst>
                <a:path h="288548" w="2514801">
                  <a:moveTo>
                    <a:pt x="0" y="0"/>
                  </a:moveTo>
                  <a:lnTo>
                    <a:pt x="2514801" y="0"/>
                  </a:lnTo>
                  <a:lnTo>
                    <a:pt x="2514801" y="288548"/>
                  </a:lnTo>
                  <a:lnTo>
                    <a:pt x="0" y="288548"/>
                  </a:lnTo>
                  <a:close/>
                </a:path>
              </a:pathLst>
            </a:custGeom>
            <a:solidFill>
              <a:srgbClr val="E8A0FD"/>
            </a:solidFill>
          </p:spPr>
        </p:sp>
        <p:sp>
          <p:nvSpPr>
            <p:cNvPr name="TextBox 10" id="10"/>
            <p:cNvSpPr txBox="true"/>
            <p:nvPr/>
          </p:nvSpPr>
          <p:spPr>
            <a:xfrm>
              <a:off x="0" y="-38100"/>
              <a:ext cx="2514801" cy="326648"/>
            </a:xfrm>
            <a:prstGeom prst="rect">
              <a:avLst/>
            </a:prstGeom>
          </p:spPr>
          <p:txBody>
            <a:bodyPr anchor="ctr" rtlCol="false" tIns="50800" lIns="50800" bIns="50800" rIns="50800"/>
            <a:lstStyle/>
            <a:p>
              <a:pPr algn="ctr">
                <a:lnSpc>
                  <a:spcPts val="2659"/>
                </a:lnSpc>
                <a:spcBef>
                  <a:spcPct val="0"/>
                </a:spcBef>
              </a:pPr>
            </a:p>
          </p:txBody>
        </p:sp>
      </p:grpSp>
      <p:sp>
        <p:nvSpPr>
          <p:cNvPr name="TextBox 11" id="11"/>
          <p:cNvSpPr txBox="true"/>
          <p:nvPr/>
        </p:nvSpPr>
        <p:spPr>
          <a:xfrm rot="0">
            <a:off x="5012323" y="4010159"/>
            <a:ext cx="8263355" cy="2812414"/>
          </a:xfrm>
          <a:prstGeom prst="rect">
            <a:avLst/>
          </a:prstGeom>
        </p:spPr>
        <p:txBody>
          <a:bodyPr anchor="t" rtlCol="false" tIns="0" lIns="0" bIns="0" rIns="0">
            <a:spAutoFit/>
          </a:bodyPr>
          <a:lstStyle/>
          <a:p>
            <a:pPr algn="ctr">
              <a:lnSpc>
                <a:spcPts val="22960"/>
              </a:lnSpc>
            </a:pPr>
            <a:r>
              <a:rPr lang="en-US" sz="16400" spc="918">
                <a:solidFill>
                  <a:srgbClr val="000000"/>
                </a:solidFill>
                <a:latin typeface="Gotham Condensed Bold"/>
              </a:rPr>
              <a:t>SOMATIVA:</a:t>
            </a:r>
          </a:p>
        </p:txBody>
      </p:sp>
      <p:grpSp>
        <p:nvGrpSpPr>
          <p:cNvPr name="Group 12" id="12"/>
          <p:cNvGrpSpPr/>
          <p:nvPr/>
        </p:nvGrpSpPr>
        <p:grpSpPr>
          <a:xfrm rot="0">
            <a:off x="-3930601" y="-3810277"/>
            <a:ext cx="5566734" cy="13698118"/>
            <a:chOff x="0" y="0"/>
            <a:chExt cx="7422312" cy="18264158"/>
          </a:xfrm>
        </p:grpSpPr>
        <p:sp>
          <p:nvSpPr>
            <p:cNvPr name="Freeform 13" id="13"/>
            <p:cNvSpPr/>
            <p:nvPr/>
          </p:nvSpPr>
          <p:spPr>
            <a:xfrm flipH="false" flipV="false" rot="0">
              <a:off x="0" y="14191164"/>
              <a:ext cx="7422312" cy="4072994"/>
            </a:xfrm>
            <a:custGeom>
              <a:avLst/>
              <a:gdLst/>
              <a:ahLst/>
              <a:cxnLst/>
              <a:rect r="r" b="b" t="t" l="l"/>
              <a:pathLst>
                <a:path h="4072994" w="7422312">
                  <a:moveTo>
                    <a:pt x="0" y="0"/>
                  </a:moveTo>
                  <a:lnTo>
                    <a:pt x="7422312" y="0"/>
                  </a:lnTo>
                  <a:lnTo>
                    <a:pt x="7422312" y="4072994"/>
                  </a:lnTo>
                  <a:lnTo>
                    <a:pt x="0" y="407299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4" id="14"/>
            <p:cNvSpPr/>
            <p:nvPr/>
          </p:nvSpPr>
          <p:spPr>
            <a:xfrm flipH="false" flipV="false" rot="0">
              <a:off x="0" y="9455804"/>
              <a:ext cx="7422312" cy="4072994"/>
            </a:xfrm>
            <a:custGeom>
              <a:avLst/>
              <a:gdLst/>
              <a:ahLst/>
              <a:cxnLst/>
              <a:rect r="r" b="b" t="t" l="l"/>
              <a:pathLst>
                <a:path h="4072994" w="7422312">
                  <a:moveTo>
                    <a:pt x="0" y="0"/>
                  </a:moveTo>
                  <a:lnTo>
                    <a:pt x="7422312" y="0"/>
                  </a:lnTo>
                  <a:lnTo>
                    <a:pt x="7422312" y="4072994"/>
                  </a:lnTo>
                  <a:lnTo>
                    <a:pt x="0" y="407299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5" id="15"/>
            <p:cNvSpPr/>
            <p:nvPr/>
          </p:nvSpPr>
          <p:spPr>
            <a:xfrm flipH="false" flipV="false" rot="0">
              <a:off x="0" y="4735360"/>
              <a:ext cx="7422312" cy="4072994"/>
            </a:xfrm>
            <a:custGeom>
              <a:avLst/>
              <a:gdLst/>
              <a:ahLst/>
              <a:cxnLst/>
              <a:rect r="r" b="b" t="t" l="l"/>
              <a:pathLst>
                <a:path h="4072994" w="7422312">
                  <a:moveTo>
                    <a:pt x="0" y="0"/>
                  </a:moveTo>
                  <a:lnTo>
                    <a:pt x="7422312" y="0"/>
                  </a:lnTo>
                  <a:lnTo>
                    <a:pt x="7422312" y="4072994"/>
                  </a:lnTo>
                  <a:lnTo>
                    <a:pt x="0" y="407299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6" id="16"/>
            <p:cNvSpPr/>
            <p:nvPr/>
          </p:nvSpPr>
          <p:spPr>
            <a:xfrm flipH="false" flipV="false" rot="0">
              <a:off x="0" y="0"/>
              <a:ext cx="7422312" cy="4072994"/>
            </a:xfrm>
            <a:custGeom>
              <a:avLst/>
              <a:gdLst/>
              <a:ahLst/>
              <a:cxnLst/>
              <a:rect r="r" b="b" t="t" l="l"/>
              <a:pathLst>
                <a:path h="4072994" w="7422312">
                  <a:moveTo>
                    <a:pt x="0" y="0"/>
                  </a:moveTo>
                  <a:lnTo>
                    <a:pt x="7422312" y="0"/>
                  </a:lnTo>
                  <a:lnTo>
                    <a:pt x="7422312" y="4072994"/>
                  </a:lnTo>
                  <a:lnTo>
                    <a:pt x="0" y="407299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grpSp>
        <p:nvGrpSpPr>
          <p:cNvPr name="Group 17" id="17"/>
          <p:cNvGrpSpPr/>
          <p:nvPr/>
        </p:nvGrpSpPr>
        <p:grpSpPr>
          <a:xfrm rot="0">
            <a:off x="16651867" y="-3810277"/>
            <a:ext cx="5566734" cy="13698118"/>
            <a:chOff x="0" y="0"/>
            <a:chExt cx="7422312" cy="18264158"/>
          </a:xfrm>
        </p:grpSpPr>
        <p:sp>
          <p:nvSpPr>
            <p:cNvPr name="Freeform 18" id="18"/>
            <p:cNvSpPr/>
            <p:nvPr/>
          </p:nvSpPr>
          <p:spPr>
            <a:xfrm flipH="false" flipV="false" rot="0">
              <a:off x="0" y="14191164"/>
              <a:ext cx="7422312" cy="4072994"/>
            </a:xfrm>
            <a:custGeom>
              <a:avLst/>
              <a:gdLst/>
              <a:ahLst/>
              <a:cxnLst/>
              <a:rect r="r" b="b" t="t" l="l"/>
              <a:pathLst>
                <a:path h="4072994" w="7422312">
                  <a:moveTo>
                    <a:pt x="0" y="0"/>
                  </a:moveTo>
                  <a:lnTo>
                    <a:pt x="7422312" y="0"/>
                  </a:lnTo>
                  <a:lnTo>
                    <a:pt x="7422312" y="4072994"/>
                  </a:lnTo>
                  <a:lnTo>
                    <a:pt x="0" y="407299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9" id="19"/>
            <p:cNvSpPr/>
            <p:nvPr/>
          </p:nvSpPr>
          <p:spPr>
            <a:xfrm flipH="false" flipV="false" rot="0">
              <a:off x="0" y="9455804"/>
              <a:ext cx="7422312" cy="4072994"/>
            </a:xfrm>
            <a:custGeom>
              <a:avLst/>
              <a:gdLst/>
              <a:ahLst/>
              <a:cxnLst/>
              <a:rect r="r" b="b" t="t" l="l"/>
              <a:pathLst>
                <a:path h="4072994" w="7422312">
                  <a:moveTo>
                    <a:pt x="0" y="0"/>
                  </a:moveTo>
                  <a:lnTo>
                    <a:pt x="7422312" y="0"/>
                  </a:lnTo>
                  <a:lnTo>
                    <a:pt x="7422312" y="4072994"/>
                  </a:lnTo>
                  <a:lnTo>
                    <a:pt x="0" y="407299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0" id="20"/>
            <p:cNvSpPr/>
            <p:nvPr/>
          </p:nvSpPr>
          <p:spPr>
            <a:xfrm flipH="false" flipV="false" rot="0">
              <a:off x="0" y="4735360"/>
              <a:ext cx="7422312" cy="4072994"/>
            </a:xfrm>
            <a:custGeom>
              <a:avLst/>
              <a:gdLst/>
              <a:ahLst/>
              <a:cxnLst/>
              <a:rect r="r" b="b" t="t" l="l"/>
              <a:pathLst>
                <a:path h="4072994" w="7422312">
                  <a:moveTo>
                    <a:pt x="0" y="0"/>
                  </a:moveTo>
                  <a:lnTo>
                    <a:pt x="7422312" y="0"/>
                  </a:lnTo>
                  <a:lnTo>
                    <a:pt x="7422312" y="4072994"/>
                  </a:lnTo>
                  <a:lnTo>
                    <a:pt x="0" y="407299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1" id="21"/>
            <p:cNvSpPr/>
            <p:nvPr/>
          </p:nvSpPr>
          <p:spPr>
            <a:xfrm flipH="false" flipV="false" rot="0">
              <a:off x="0" y="0"/>
              <a:ext cx="7422312" cy="4072994"/>
            </a:xfrm>
            <a:custGeom>
              <a:avLst/>
              <a:gdLst/>
              <a:ahLst/>
              <a:cxnLst/>
              <a:rect r="r" b="b" t="t" l="l"/>
              <a:pathLst>
                <a:path h="4072994" w="7422312">
                  <a:moveTo>
                    <a:pt x="0" y="0"/>
                  </a:moveTo>
                  <a:lnTo>
                    <a:pt x="7422312" y="0"/>
                  </a:lnTo>
                  <a:lnTo>
                    <a:pt x="7422312" y="4072994"/>
                  </a:lnTo>
                  <a:lnTo>
                    <a:pt x="0" y="407299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grpSp>
        <p:nvGrpSpPr>
          <p:cNvPr name="Group 22" id="22"/>
          <p:cNvGrpSpPr/>
          <p:nvPr/>
        </p:nvGrpSpPr>
        <p:grpSpPr>
          <a:xfrm rot="0">
            <a:off x="12456916" y="8379807"/>
            <a:ext cx="5002000" cy="1756986"/>
            <a:chOff x="0" y="0"/>
            <a:chExt cx="6669333" cy="2342648"/>
          </a:xfrm>
        </p:grpSpPr>
        <p:grpSp>
          <p:nvGrpSpPr>
            <p:cNvPr name="Group 23" id="23"/>
            <p:cNvGrpSpPr/>
            <p:nvPr/>
          </p:nvGrpSpPr>
          <p:grpSpPr>
            <a:xfrm rot="0">
              <a:off x="2054210" y="257093"/>
              <a:ext cx="2560914" cy="363880"/>
              <a:chOff x="0" y="0"/>
              <a:chExt cx="580138" cy="82432"/>
            </a:xfrm>
          </p:grpSpPr>
          <p:sp>
            <p:nvSpPr>
              <p:cNvPr name="Freeform 24" id="24"/>
              <p:cNvSpPr/>
              <p:nvPr/>
            </p:nvSpPr>
            <p:spPr>
              <a:xfrm flipH="false" flipV="false" rot="0">
                <a:off x="0" y="0"/>
                <a:ext cx="580138" cy="82432"/>
              </a:xfrm>
              <a:custGeom>
                <a:avLst/>
                <a:gdLst/>
                <a:ahLst/>
                <a:cxnLst/>
                <a:rect r="r" b="b" t="t" l="l"/>
                <a:pathLst>
                  <a:path h="82432" w="580138">
                    <a:moveTo>
                      <a:pt x="0" y="0"/>
                    </a:moveTo>
                    <a:lnTo>
                      <a:pt x="580138" y="0"/>
                    </a:lnTo>
                    <a:lnTo>
                      <a:pt x="580138" y="82432"/>
                    </a:lnTo>
                    <a:lnTo>
                      <a:pt x="0" y="82432"/>
                    </a:lnTo>
                    <a:close/>
                  </a:path>
                </a:pathLst>
              </a:custGeom>
              <a:solidFill>
                <a:srgbClr val="F4DEFA"/>
              </a:solidFill>
            </p:spPr>
          </p:sp>
          <p:sp>
            <p:nvSpPr>
              <p:cNvPr name="TextBox 25" id="25"/>
              <p:cNvSpPr txBox="true"/>
              <p:nvPr/>
            </p:nvSpPr>
            <p:spPr>
              <a:xfrm>
                <a:off x="0" y="-28575"/>
                <a:ext cx="580138" cy="111007"/>
              </a:xfrm>
              <a:prstGeom prst="rect">
                <a:avLst/>
              </a:prstGeom>
            </p:spPr>
            <p:txBody>
              <a:bodyPr anchor="ctr" rtlCol="false" tIns="50800" lIns="50800" bIns="50800" rIns="50800"/>
              <a:lstStyle/>
              <a:p>
                <a:pPr algn="ctr">
                  <a:lnSpc>
                    <a:spcPts val="1919"/>
                  </a:lnSpc>
                  <a:spcBef>
                    <a:spcPct val="0"/>
                  </a:spcBef>
                </a:pPr>
              </a:p>
            </p:txBody>
          </p:sp>
        </p:grpSp>
        <p:sp>
          <p:nvSpPr>
            <p:cNvPr name="TextBox 26" id="26"/>
            <p:cNvSpPr txBox="true"/>
            <p:nvPr/>
          </p:nvSpPr>
          <p:spPr>
            <a:xfrm rot="0">
              <a:off x="0" y="-57150"/>
              <a:ext cx="6669333" cy="2399798"/>
            </a:xfrm>
            <a:prstGeom prst="rect">
              <a:avLst/>
            </a:prstGeom>
          </p:spPr>
          <p:txBody>
            <a:bodyPr anchor="t" rtlCol="false" tIns="0" lIns="0" bIns="0" rIns="0">
              <a:spAutoFit/>
            </a:bodyPr>
            <a:lstStyle/>
            <a:p>
              <a:pPr algn="ctr">
                <a:lnSpc>
                  <a:spcPts val="3586"/>
                </a:lnSpc>
              </a:pPr>
              <a:r>
                <a:rPr lang="en-US" sz="2561">
                  <a:solidFill>
                    <a:srgbClr val="000000"/>
                  </a:solidFill>
                  <a:latin typeface="Public Sans"/>
                </a:rPr>
                <a:t>Gabriella, </a:t>
              </a:r>
            </a:p>
            <a:p>
              <a:pPr algn="ctr">
                <a:lnSpc>
                  <a:spcPts val="3586"/>
                </a:lnSpc>
              </a:pPr>
              <a:r>
                <a:rPr lang="en-US" sz="2561">
                  <a:solidFill>
                    <a:srgbClr val="000000"/>
                  </a:solidFill>
                  <a:latin typeface="Public Sans"/>
                </a:rPr>
                <a:t>Júlio Trigueiro, </a:t>
              </a:r>
            </a:p>
            <a:p>
              <a:pPr algn="ctr">
                <a:lnSpc>
                  <a:spcPts val="3586"/>
                </a:lnSpc>
              </a:pPr>
              <a:r>
                <a:rPr lang="en-US" sz="2561">
                  <a:solidFill>
                    <a:srgbClr val="000000"/>
                  </a:solidFill>
                  <a:latin typeface="Public Sans"/>
                </a:rPr>
                <a:t>Natalia Dias,</a:t>
              </a:r>
            </a:p>
            <a:p>
              <a:pPr algn="ctr">
                <a:lnSpc>
                  <a:spcPts val="3586"/>
                </a:lnSpc>
              </a:pPr>
              <a:r>
                <a:rPr lang="en-US" sz="2561">
                  <a:solidFill>
                    <a:srgbClr val="000000"/>
                  </a:solidFill>
                  <a:latin typeface="Public Sans"/>
                </a:rPr>
                <a:t>Rafael.</a:t>
              </a:r>
            </a:p>
          </p:txBody>
        </p:sp>
      </p:gr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308837" y="1112975"/>
            <a:ext cx="7441996" cy="443225"/>
            <a:chOff x="0" y="0"/>
            <a:chExt cx="1960032" cy="116734"/>
          </a:xfrm>
        </p:grpSpPr>
        <p:sp>
          <p:nvSpPr>
            <p:cNvPr name="Freeform 3" id="3"/>
            <p:cNvSpPr/>
            <p:nvPr/>
          </p:nvSpPr>
          <p:spPr>
            <a:xfrm flipH="false" flipV="false" rot="0">
              <a:off x="0" y="0"/>
              <a:ext cx="1960032" cy="116734"/>
            </a:xfrm>
            <a:custGeom>
              <a:avLst/>
              <a:gdLst/>
              <a:ahLst/>
              <a:cxnLst/>
              <a:rect r="r" b="b" t="t" l="l"/>
              <a:pathLst>
                <a:path h="116734" w="1960032">
                  <a:moveTo>
                    <a:pt x="0" y="0"/>
                  </a:moveTo>
                  <a:lnTo>
                    <a:pt x="1960032" y="0"/>
                  </a:lnTo>
                  <a:lnTo>
                    <a:pt x="1960032" y="116734"/>
                  </a:lnTo>
                  <a:lnTo>
                    <a:pt x="0" y="116734"/>
                  </a:lnTo>
                  <a:close/>
                </a:path>
              </a:pathLst>
            </a:custGeom>
            <a:solidFill>
              <a:srgbClr val="FD828D"/>
            </a:solidFill>
          </p:spPr>
        </p:sp>
        <p:sp>
          <p:nvSpPr>
            <p:cNvPr name="TextBox 4" id="4"/>
            <p:cNvSpPr txBox="true"/>
            <p:nvPr/>
          </p:nvSpPr>
          <p:spPr>
            <a:xfrm>
              <a:off x="0" y="-38100"/>
              <a:ext cx="1960032" cy="154834"/>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9469099" y="1112975"/>
            <a:ext cx="7441996" cy="443225"/>
            <a:chOff x="0" y="0"/>
            <a:chExt cx="1960032" cy="116734"/>
          </a:xfrm>
        </p:grpSpPr>
        <p:sp>
          <p:nvSpPr>
            <p:cNvPr name="Freeform 6" id="6"/>
            <p:cNvSpPr/>
            <p:nvPr/>
          </p:nvSpPr>
          <p:spPr>
            <a:xfrm flipH="false" flipV="false" rot="0">
              <a:off x="0" y="0"/>
              <a:ext cx="1960032" cy="116734"/>
            </a:xfrm>
            <a:custGeom>
              <a:avLst/>
              <a:gdLst/>
              <a:ahLst/>
              <a:cxnLst/>
              <a:rect r="r" b="b" t="t" l="l"/>
              <a:pathLst>
                <a:path h="116734" w="1960032">
                  <a:moveTo>
                    <a:pt x="0" y="0"/>
                  </a:moveTo>
                  <a:lnTo>
                    <a:pt x="1960032" y="0"/>
                  </a:lnTo>
                  <a:lnTo>
                    <a:pt x="1960032" y="116734"/>
                  </a:lnTo>
                  <a:lnTo>
                    <a:pt x="0" y="116734"/>
                  </a:lnTo>
                  <a:close/>
                </a:path>
              </a:pathLst>
            </a:custGeom>
            <a:solidFill>
              <a:srgbClr val="5CDEE6"/>
            </a:solidFill>
          </p:spPr>
        </p:sp>
        <p:sp>
          <p:nvSpPr>
            <p:cNvPr name="TextBox 7" id="7"/>
            <p:cNvSpPr txBox="true"/>
            <p:nvPr/>
          </p:nvSpPr>
          <p:spPr>
            <a:xfrm>
              <a:off x="0" y="-38100"/>
              <a:ext cx="1960032" cy="154834"/>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9469099" y="2009521"/>
            <a:ext cx="7441996" cy="443225"/>
            <a:chOff x="0" y="0"/>
            <a:chExt cx="1960032" cy="116734"/>
          </a:xfrm>
        </p:grpSpPr>
        <p:sp>
          <p:nvSpPr>
            <p:cNvPr name="Freeform 9" id="9"/>
            <p:cNvSpPr/>
            <p:nvPr/>
          </p:nvSpPr>
          <p:spPr>
            <a:xfrm flipH="false" flipV="false" rot="0">
              <a:off x="0" y="0"/>
              <a:ext cx="1960032" cy="116734"/>
            </a:xfrm>
            <a:custGeom>
              <a:avLst/>
              <a:gdLst/>
              <a:ahLst/>
              <a:cxnLst/>
              <a:rect r="r" b="b" t="t" l="l"/>
              <a:pathLst>
                <a:path h="116734" w="1960032">
                  <a:moveTo>
                    <a:pt x="0" y="0"/>
                  </a:moveTo>
                  <a:lnTo>
                    <a:pt x="1960032" y="0"/>
                  </a:lnTo>
                  <a:lnTo>
                    <a:pt x="1960032" y="116734"/>
                  </a:lnTo>
                  <a:lnTo>
                    <a:pt x="0" y="116734"/>
                  </a:lnTo>
                  <a:close/>
                </a:path>
              </a:pathLst>
            </a:custGeom>
            <a:solidFill>
              <a:srgbClr val="5CDEE6"/>
            </a:solidFill>
          </p:spPr>
        </p:sp>
        <p:sp>
          <p:nvSpPr>
            <p:cNvPr name="TextBox 10" id="10"/>
            <p:cNvSpPr txBox="true"/>
            <p:nvPr/>
          </p:nvSpPr>
          <p:spPr>
            <a:xfrm>
              <a:off x="0" y="-38100"/>
              <a:ext cx="1960032" cy="154834"/>
            </a:xfrm>
            <a:prstGeom prst="rect">
              <a:avLst/>
            </a:prstGeom>
          </p:spPr>
          <p:txBody>
            <a:bodyPr anchor="ctr" rtlCol="false" tIns="50800" lIns="50800" bIns="50800" rIns="50800"/>
            <a:lstStyle/>
            <a:p>
              <a:pPr algn="ctr">
                <a:lnSpc>
                  <a:spcPts val="2659"/>
                </a:lnSpc>
                <a:spcBef>
                  <a:spcPct val="0"/>
                </a:spcBef>
              </a:pPr>
            </a:p>
          </p:txBody>
        </p:sp>
      </p:grpSp>
      <p:grpSp>
        <p:nvGrpSpPr>
          <p:cNvPr name="Group 11" id="11"/>
          <p:cNvGrpSpPr/>
          <p:nvPr/>
        </p:nvGrpSpPr>
        <p:grpSpPr>
          <a:xfrm rot="0">
            <a:off x="5355023" y="2231134"/>
            <a:ext cx="3928306" cy="5152308"/>
            <a:chOff x="0" y="0"/>
            <a:chExt cx="1034615" cy="1356986"/>
          </a:xfrm>
        </p:grpSpPr>
        <p:sp>
          <p:nvSpPr>
            <p:cNvPr name="Freeform 12" id="12"/>
            <p:cNvSpPr/>
            <p:nvPr/>
          </p:nvSpPr>
          <p:spPr>
            <a:xfrm flipH="false" flipV="false" rot="0">
              <a:off x="0" y="0"/>
              <a:ext cx="1034615" cy="1356986"/>
            </a:xfrm>
            <a:custGeom>
              <a:avLst/>
              <a:gdLst/>
              <a:ahLst/>
              <a:cxnLst/>
              <a:rect r="r" b="b" t="t" l="l"/>
              <a:pathLst>
                <a:path h="1356986" w="1034615">
                  <a:moveTo>
                    <a:pt x="0" y="0"/>
                  </a:moveTo>
                  <a:lnTo>
                    <a:pt x="1034615" y="0"/>
                  </a:lnTo>
                  <a:lnTo>
                    <a:pt x="1034615" y="1356986"/>
                  </a:lnTo>
                  <a:lnTo>
                    <a:pt x="0" y="1356986"/>
                  </a:lnTo>
                  <a:close/>
                </a:path>
              </a:pathLst>
            </a:custGeom>
            <a:solidFill>
              <a:srgbClr val="FFD1D5"/>
            </a:solidFill>
          </p:spPr>
        </p:sp>
        <p:sp>
          <p:nvSpPr>
            <p:cNvPr name="TextBox 13" id="13"/>
            <p:cNvSpPr txBox="true"/>
            <p:nvPr/>
          </p:nvSpPr>
          <p:spPr>
            <a:xfrm>
              <a:off x="0" y="-38100"/>
              <a:ext cx="1034615" cy="1395086"/>
            </a:xfrm>
            <a:prstGeom prst="rect">
              <a:avLst/>
            </a:prstGeom>
          </p:spPr>
          <p:txBody>
            <a:bodyPr anchor="ctr" rtlCol="false" tIns="50800" lIns="50800" bIns="50800" rIns="50800"/>
            <a:lstStyle/>
            <a:p>
              <a:pPr algn="ctr">
                <a:lnSpc>
                  <a:spcPts val="2659"/>
                </a:lnSpc>
                <a:spcBef>
                  <a:spcPct val="0"/>
                </a:spcBef>
              </a:pPr>
            </a:p>
          </p:txBody>
        </p:sp>
      </p:grpSp>
      <p:grpSp>
        <p:nvGrpSpPr>
          <p:cNvPr name="Group 14" id="14"/>
          <p:cNvGrpSpPr/>
          <p:nvPr/>
        </p:nvGrpSpPr>
        <p:grpSpPr>
          <a:xfrm rot="0">
            <a:off x="9469099" y="6837453"/>
            <a:ext cx="8548775" cy="2237706"/>
            <a:chOff x="0" y="0"/>
            <a:chExt cx="2251529" cy="589355"/>
          </a:xfrm>
        </p:grpSpPr>
        <p:sp>
          <p:nvSpPr>
            <p:cNvPr name="Freeform 15" id="15"/>
            <p:cNvSpPr/>
            <p:nvPr/>
          </p:nvSpPr>
          <p:spPr>
            <a:xfrm flipH="false" flipV="false" rot="0">
              <a:off x="0" y="0"/>
              <a:ext cx="2251529" cy="589355"/>
            </a:xfrm>
            <a:custGeom>
              <a:avLst/>
              <a:gdLst/>
              <a:ahLst/>
              <a:cxnLst/>
              <a:rect r="r" b="b" t="t" l="l"/>
              <a:pathLst>
                <a:path h="589355" w="2251529">
                  <a:moveTo>
                    <a:pt x="0" y="0"/>
                  </a:moveTo>
                  <a:lnTo>
                    <a:pt x="2251529" y="0"/>
                  </a:lnTo>
                  <a:lnTo>
                    <a:pt x="2251529" y="589355"/>
                  </a:lnTo>
                  <a:lnTo>
                    <a:pt x="0" y="589355"/>
                  </a:lnTo>
                  <a:close/>
                </a:path>
              </a:pathLst>
            </a:custGeom>
            <a:solidFill>
              <a:srgbClr val="D8F7F8"/>
            </a:solidFill>
          </p:spPr>
        </p:sp>
        <p:sp>
          <p:nvSpPr>
            <p:cNvPr name="TextBox 16" id="16"/>
            <p:cNvSpPr txBox="true"/>
            <p:nvPr/>
          </p:nvSpPr>
          <p:spPr>
            <a:xfrm>
              <a:off x="0" y="-38100"/>
              <a:ext cx="2251529" cy="627455"/>
            </a:xfrm>
            <a:prstGeom prst="rect">
              <a:avLst/>
            </a:prstGeom>
          </p:spPr>
          <p:txBody>
            <a:bodyPr anchor="ctr" rtlCol="false" tIns="50800" lIns="50800" bIns="50800" rIns="50800"/>
            <a:lstStyle/>
            <a:p>
              <a:pPr algn="ctr">
                <a:lnSpc>
                  <a:spcPts val="2659"/>
                </a:lnSpc>
                <a:spcBef>
                  <a:spcPct val="0"/>
                </a:spcBef>
              </a:pPr>
            </a:p>
          </p:txBody>
        </p:sp>
      </p:grpSp>
      <p:grpSp>
        <p:nvGrpSpPr>
          <p:cNvPr name="Group 17" id="17"/>
          <p:cNvGrpSpPr/>
          <p:nvPr/>
        </p:nvGrpSpPr>
        <p:grpSpPr>
          <a:xfrm rot="5400000">
            <a:off x="6104467" y="-1363258"/>
            <a:ext cx="5566734" cy="27863242"/>
            <a:chOff x="0" y="0"/>
            <a:chExt cx="7422312" cy="37150989"/>
          </a:xfrm>
        </p:grpSpPr>
        <p:sp>
          <p:nvSpPr>
            <p:cNvPr name="Freeform 18" id="18"/>
            <p:cNvSpPr/>
            <p:nvPr/>
          </p:nvSpPr>
          <p:spPr>
            <a:xfrm flipH="false" flipV="false" rot="0">
              <a:off x="0" y="33077995"/>
              <a:ext cx="7422312" cy="4072994"/>
            </a:xfrm>
            <a:custGeom>
              <a:avLst/>
              <a:gdLst/>
              <a:ahLst/>
              <a:cxnLst/>
              <a:rect r="r" b="b" t="t" l="l"/>
              <a:pathLst>
                <a:path h="4072994" w="7422312">
                  <a:moveTo>
                    <a:pt x="0" y="0"/>
                  </a:moveTo>
                  <a:lnTo>
                    <a:pt x="7422312" y="0"/>
                  </a:lnTo>
                  <a:lnTo>
                    <a:pt x="7422312" y="4072994"/>
                  </a:lnTo>
                  <a:lnTo>
                    <a:pt x="0" y="407299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9" id="19"/>
            <p:cNvSpPr/>
            <p:nvPr/>
          </p:nvSpPr>
          <p:spPr>
            <a:xfrm flipH="false" flipV="false" rot="0">
              <a:off x="0" y="28352567"/>
              <a:ext cx="7422312" cy="4072994"/>
            </a:xfrm>
            <a:custGeom>
              <a:avLst/>
              <a:gdLst/>
              <a:ahLst/>
              <a:cxnLst/>
              <a:rect r="r" b="b" t="t" l="l"/>
              <a:pathLst>
                <a:path h="4072994" w="7422312">
                  <a:moveTo>
                    <a:pt x="0" y="0"/>
                  </a:moveTo>
                  <a:lnTo>
                    <a:pt x="7422312" y="0"/>
                  </a:lnTo>
                  <a:lnTo>
                    <a:pt x="7422312" y="4072994"/>
                  </a:lnTo>
                  <a:lnTo>
                    <a:pt x="0" y="407299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0" id="20"/>
            <p:cNvSpPr/>
            <p:nvPr/>
          </p:nvSpPr>
          <p:spPr>
            <a:xfrm flipH="false" flipV="false" rot="0">
              <a:off x="0" y="23627140"/>
              <a:ext cx="7422312" cy="4072994"/>
            </a:xfrm>
            <a:custGeom>
              <a:avLst/>
              <a:gdLst/>
              <a:ahLst/>
              <a:cxnLst/>
              <a:rect r="r" b="b" t="t" l="l"/>
              <a:pathLst>
                <a:path h="4072994" w="7422312">
                  <a:moveTo>
                    <a:pt x="0" y="0"/>
                  </a:moveTo>
                  <a:lnTo>
                    <a:pt x="7422312" y="0"/>
                  </a:lnTo>
                  <a:lnTo>
                    <a:pt x="7422312" y="4072993"/>
                  </a:lnTo>
                  <a:lnTo>
                    <a:pt x="0" y="407299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1" id="21"/>
            <p:cNvSpPr/>
            <p:nvPr/>
          </p:nvSpPr>
          <p:spPr>
            <a:xfrm flipH="false" flipV="false" rot="0">
              <a:off x="0" y="18901712"/>
              <a:ext cx="7422312" cy="4072994"/>
            </a:xfrm>
            <a:custGeom>
              <a:avLst/>
              <a:gdLst/>
              <a:ahLst/>
              <a:cxnLst/>
              <a:rect r="r" b="b" t="t" l="l"/>
              <a:pathLst>
                <a:path h="4072994" w="7422312">
                  <a:moveTo>
                    <a:pt x="0" y="0"/>
                  </a:moveTo>
                  <a:lnTo>
                    <a:pt x="7422312" y="0"/>
                  </a:lnTo>
                  <a:lnTo>
                    <a:pt x="7422312" y="4072994"/>
                  </a:lnTo>
                  <a:lnTo>
                    <a:pt x="0" y="407299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2" id="22"/>
            <p:cNvSpPr/>
            <p:nvPr/>
          </p:nvSpPr>
          <p:spPr>
            <a:xfrm flipH="false" flipV="false" rot="0">
              <a:off x="0" y="14176284"/>
              <a:ext cx="7422312" cy="4072994"/>
            </a:xfrm>
            <a:custGeom>
              <a:avLst/>
              <a:gdLst/>
              <a:ahLst/>
              <a:cxnLst/>
              <a:rect r="r" b="b" t="t" l="l"/>
              <a:pathLst>
                <a:path h="4072994" w="7422312">
                  <a:moveTo>
                    <a:pt x="0" y="0"/>
                  </a:moveTo>
                  <a:lnTo>
                    <a:pt x="7422312" y="0"/>
                  </a:lnTo>
                  <a:lnTo>
                    <a:pt x="7422312" y="4072994"/>
                  </a:lnTo>
                  <a:lnTo>
                    <a:pt x="0" y="407299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3" id="23"/>
            <p:cNvSpPr/>
            <p:nvPr/>
          </p:nvSpPr>
          <p:spPr>
            <a:xfrm flipH="false" flipV="false" rot="0">
              <a:off x="0" y="9450856"/>
              <a:ext cx="7422312" cy="4072994"/>
            </a:xfrm>
            <a:custGeom>
              <a:avLst/>
              <a:gdLst/>
              <a:ahLst/>
              <a:cxnLst/>
              <a:rect r="r" b="b" t="t" l="l"/>
              <a:pathLst>
                <a:path h="4072994" w="7422312">
                  <a:moveTo>
                    <a:pt x="0" y="0"/>
                  </a:moveTo>
                  <a:lnTo>
                    <a:pt x="7422312" y="0"/>
                  </a:lnTo>
                  <a:lnTo>
                    <a:pt x="7422312" y="4072994"/>
                  </a:lnTo>
                  <a:lnTo>
                    <a:pt x="0" y="407299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4" id="24"/>
            <p:cNvSpPr/>
            <p:nvPr/>
          </p:nvSpPr>
          <p:spPr>
            <a:xfrm flipH="false" flipV="false" rot="0">
              <a:off x="0" y="4725428"/>
              <a:ext cx="7422312" cy="4072994"/>
            </a:xfrm>
            <a:custGeom>
              <a:avLst/>
              <a:gdLst/>
              <a:ahLst/>
              <a:cxnLst/>
              <a:rect r="r" b="b" t="t" l="l"/>
              <a:pathLst>
                <a:path h="4072994" w="7422312">
                  <a:moveTo>
                    <a:pt x="0" y="0"/>
                  </a:moveTo>
                  <a:lnTo>
                    <a:pt x="7422312" y="0"/>
                  </a:lnTo>
                  <a:lnTo>
                    <a:pt x="7422312" y="4072994"/>
                  </a:lnTo>
                  <a:lnTo>
                    <a:pt x="0" y="407299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5" id="25"/>
            <p:cNvSpPr/>
            <p:nvPr/>
          </p:nvSpPr>
          <p:spPr>
            <a:xfrm flipH="false" flipV="false" rot="0">
              <a:off x="0" y="0"/>
              <a:ext cx="7422312" cy="4072994"/>
            </a:xfrm>
            <a:custGeom>
              <a:avLst/>
              <a:gdLst/>
              <a:ahLst/>
              <a:cxnLst/>
              <a:rect r="r" b="b" t="t" l="l"/>
              <a:pathLst>
                <a:path h="4072994" w="7422312">
                  <a:moveTo>
                    <a:pt x="0" y="0"/>
                  </a:moveTo>
                  <a:lnTo>
                    <a:pt x="7422312" y="0"/>
                  </a:lnTo>
                  <a:lnTo>
                    <a:pt x="7422312" y="4072994"/>
                  </a:lnTo>
                  <a:lnTo>
                    <a:pt x="0" y="407299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sp>
        <p:nvSpPr>
          <p:cNvPr name="Freeform 26" id="26"/>
          <p:cNvSpPr/>
          <p:nvPr/>
        </p:nvSpPr>
        <p:spPr>
          <a:xfrm flipH="false" flipV="false" rot="0">
            <a:off x="5936755" y="2655743"/>
            <a:ext cx="3346573" cy="4727699"/>
          </a:xfrm>
          <a:custGeom>
            <a:avLst/>
            <a:gdLst/>
            <a:ahLst/>
            <a:cxnLst/>
            <a:rect r="r" b="b" t="t" l="l"/>
            <a:pathLst>
              <a:path h="4727699" w="3346573">
                <a:moveTo>
                  <a:pt x="0" y="0"/>
                </a:moveTo>
                <a:lnTo>
                  <a:pt x="3346573" y="0"/>
                </a:lnTo>
                <a:lnTo>
                  <a:pt x="3346573" y="4727698"/>
                </a:lnTo>
                <a:lnTo>
                  <a:pt x="0" y="4727698"/>
                </a:lnTo>
                <a:lnTo>
                  <a:pt x="0" y="0"/>
                </a:lnTo>
                <a:close/>
              </a:path>
            </a:pathLst>
          </a:custGeom>
          <a:blipFill>
            <a:blip r:embed="rId4"/>
            <a:stretch>
              <a:fillRect l="0" t="0" r="0" b="0"/>
            </a:stretch>
          </a:blipFill>
        </p:spPr>
      </p:sp>
      <p:sp>
        <p:nvSpPr>
          <p:cNvPr name="Freeform 27" id="27"/>
          <p:cNvSpPr/>
          <p:nvPr/>
        </p:nvSpPr>
        <p:spPr>
          <a:xfrm flipH="false" flipV="false" rot="0">
            <a:off x="9585206" y="7342523"/>
            <a:ext cx="8316561" cy="1227565"/>
          </a:xfrm>
          <a:custGeom>
            <a:avLst/>
            <a:gdLst/>
            <a:ahLst/>
            <a:cxnLst/>
            <a:rect r="r" b="b" t="t" l="l"/>
            <a:pathLst>
              <a:path h="1227565" w="8316561">
                <a:moveTo>
                  <a:pt x="0" y="0"/>
                </a:moveTo>
                <a:lnTo>
                  <a:pt x="8316561" y="0"/>
                </a:lnTo>
                <a:lnTo>
                  <a:pt x="8316561" y="1227565"/>
                </a:lnTo>
                <a:lnTo>
                  <a:pt x="0" y="1227565"/>
                </a:lnTo>
                <a:lnTo>
                  <a:pt x="0" y="0"/>
                </a:lnTo>
                <a:close/>
              </a:path>
            </a:pathLst>
          </a:custGeom>
          <a:blipFill>
            <a:blip r:embed="rId5"/>
            <a:stretch>
              <a:fillRect l="-2524" t="0" r="-2862" b="-5425"/>
            </a:stretch>
          </a:blipFill>
        </p:spPr>
      </p:sp>
      <p:sp>
        <p:nvSpPr>
          <p:cNvPr name="TextBox 28" id="28"/>
          <p:cNvSpPr txBox="true"/>
          <p:nvPr/>
        </p:nvSpPr>
        <p:spPr>
          <a:xfrm rot="0">
            <a:off x="9469099" y="614421"/>
            <a:ext cx="7441996" cy="1838325"/>
          </a:xfrm>
          <a:prstGeom prst="rect">
            <a:avLst/>
          </a:prstGeom>
        </p:spPr>
        <p:txBody>
          <a:bodyPr anchor="t" rtlCol="false" tIns="0" lIns="0" bIns="0" rIns="0">
            <a:spAutoFit/>
          </a:bodyPr>
          <a:lstStyle/>
          <a:p>
            <a:pPr algn="l" marL="0" indent="0" lvl="0">
              <a:lnSpc>
                <a:spcPts val="7200"/>
              </a:lnSpc>
              <a:spcBef>
                <a:spcPct val="0"/>
              </a:spcBef>
            </a:pPr>
            <a:r>
              <a:rPr lang="en-US" sz="6000" spc="336">
                <a:solidFill>
                  <a:srgbClr val="000000"/>
                </a:solidFill>
                <a:latin typeface="Gotham Condensed Bold"/>
              </a:rPr>
              <a:t>2.2.2 Levantamento orientado a pontos de vista</a:t>
            </a:r>
          </a:p>
        </p:txBody>
      </p:sp>
      <p:sp>
        <p:nvSpPr>
          <p:cNvPr name="TextBox 29" id="29"/>
          <p:cNvSpPr txBox="true"/>
          <p:nvPr/>
        </p:nvSpPr>
        <p:spPr>
          <a:xfrm rot="0">
            <a:off x="535865" y="632274"/>
            <a:ext cx="5547308" cy="923925"/>
          </a:xfrm>
          <a:prstGeom prst="rect">
            <a:avLst/>
          </a:prstGeom>
        </p:spPr>
        <p:txBody>
          <a:bodyPr anchor="t" rtlCol="false" tIns="0" lIns="0" bIns="0" rIns="0">
            <a:spAutoFit/>
          </a:bodyPr>
          <a:lstStyle/>
          <a:p>
            <a:pPr algn="l" marL="0" indent="0" lvl="0">
              <a:lnSpc>
                <a:spcPts val="7200"/>
              </a:lnSpc>
              <a:spcBef>
                <a:spcPct val="0"/>
              </a:spcBef>
            </a:pPr>
            <a:r>
              <a:rPr lang="en-US" sz="6000" spc="336">
                <a:solidFill>
                  <a:srgbClr val="000000"/>
                </a:solidFill>
                <a:latin typeface="Gotham Condensed Bold"/>
              </a:rPr>
              <a:t>2.2.1 Briefing</a:t>
            </a:r>
          </a:p>
        </p:txBody>
      </p:sp>
      <p:sp>
        <p:nvSpPr>
          <p:cNvPr name="TextBox 30" id="30"/>
          <p:cNvSpPr txBox="true"/>
          <p:nvPr/>
        </p:nvSpPr>
        <p:spPr>
          <a:xfrm rot="0">
            <a:off x="535865" y="1627791"/>
            <a:ext cx="4429978" cy="7923638"/>
          </a:xfrm>
          <a:prstGeom prst="rect">
            <a:avLst/>
          </a:prstGeom>
        </p:spPr>
        <p:txBody>
          <a:bodyPr anchor="t" rtlCol="false" tIns="0" lIns="0" bIns="0" rIns="0">
            <a:spAutoFit/>
          </a:bodyPr>
          <a:lstStyle/>
          <a:p>
            <a:pPr algn="l">
              <a:lnSpc>
                <a:spcPts val="4049"/>
              </a:lnSpc>
            </a:pPr>
            <a:r>
              <a:rPr lang="en-US" sz="2699">
                <a:solidFill>
                  <a:srgbClr val="000000"/>
                </a:solidFill>
                <a:latin typeface="Public Sans"/>
              </a:rPr>
              <a:t> O brienfing é um guia para a execução do projeto de forma documentada, ele traz uma sequencia</a:t>
            </a:r>
          </a:p>
          <a:p>
            <a:pPr algn="l">
              <a:lnSpc>
                <a:spcPts val="4049"/>
              </a:lnSpc>
            </a:pPr>
            <a:r>
              <a:rPr lang="en-US" sz="2699">
                <a:solidFill>
                  <a:srgbClr val="000000"/>
                </a:solidFill>
                <a:latin typeface="Public Sans"/>
              </a:rPr>
              <a:t>de informações como, dados sobre a empresa, o mercado que o cliente atua, o público ao qual</a:t>
            </a:r>
          </a:p>
          <a:p>
            <a:pPr algn="l">
              <a:lnSpc>
                <a:spcPts val="4049"/>
              </a:lnSpc>
            </a:pPr>
            <a:r>
              <a:rPr lang="en-US" sz="2699">
                <a:solidFill>
                  <a:srgbClr val="000000"/>
                </a:solidFill>
                <a:latin typeface="Public Sans"/>
              </a:rPr>
              <a:t>ela se direciona e o objetivo principal do projeto. Com isso a equipe envolvida no trabalho</a:t>
            </a:r>
          </a:p>
          <a:p>
            <a:pPr algn="l">
              <a:lnSpc>
                <a:spcPts val="4049"/>
              </a:lnSpc>
            </a:pPr>
            <a:r>
              <a:rPr lang="en-US" sz="2699">
                <a:solidFill>
                  <a:srgbClr val="000000"/>
                </a:solidFill>
                <a:latin typeface="Public Sans"/>
              </a:rPr>
              <a:t>vão ter um direcionamento mais facil para a execução do trabalho.</a:t>
            </a:r>
          </a:p>
          <a:p>
            <a:pPr algn="l" marL="0" indent="0" lvl="0">
              <a:lnSpc>
                <a:spcPts val="2791"/>
              </a:lnSpc>
              <a:spcBef>
                <a:spcPct val="0"/>
              </a:spcBef>
            </a:pPr>
          </a:p>
        </p:txBody>
      </p:sp>
      <p:sp>
        <p:nvSpPr>
          <p:cNvPr name="TextBox 31" id="31"/>
          <p:cNvSpPr txBox="true"/>
          <p:nvPr/>
        </p:nvSpPr>
        <p:spPr>
          <a:xfrm rot="0">
            <a:off x="9673853" y="2775323"/>
            <a:ext cx="7441996" cy="3516630"/>
          </a:xfrm>
          <a:prstGeom prst="rect">
            <a:avLst/>
          </a:prstGeom>
        </p:spPr>
        <p:txBody>
          <a:bodyPr anchor="t" rtlCol="false" tIns="0" lIns="0" bIns="0" rIns="0">
            <a:spAutoFit/>
          </a:bodyPr>
          <a:lstStyle/>
          <a:p>
            <a:pPr algn="l" marL="0" indent="0" lvl="0">
              <a:lnSpc>
                <a:spcPts val="4049"/>
              </a:lnSpc>
              <a:spcBef>
                <a:spcPct val="0"/>
              </a:spcBef>
            </a:pPr>
            <a:r>
              <a:rPr lang="en-US" sz="2699">
                <a:solidFill>
                  <a:srgbClr val="000000"/>
                </a:solidFill>
                <a:latin typeface="Public Sans"/>
              </a:rPr>
              <a:t>  Esta metodologia se baseia na união de levantamento dos processos que irão compor o projeto </a:t>
            </a:r>
            <a:r>
              <a:rPr lang="en-US" sz="2699">
                <a:solidFill>
                  <a:srgbClr val="000000"/>
                </a:solidFill>
                <a:latin typeface="Public Sans"/>
              </a:rPr>
              <a:t>e o modo como é visto por cada participante do projeto, com ela reconhecemos várias perspectivas e oferece um framework para descobrir os conflitos entre essas diversas visões.</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5776604"/>
            <a:ext cx="12301033" cy="3481696"/>
            <a:chOff x="0" y="0"/>
            <a:chExt cx="3239778" cy="916990"/>
          </a:xfrm>
        </p:grpSpPr>
        <p:sp>
          <p:nvSpPr>
            <p:cNvPr name="Freeform 3" id="3"/>
            <p:cNvSpPr/>
            <p:nvPr/>
          </p:nvSpPr>
          <p:spPr>
            <a:xfrm flipH="false" flipV="false" rot="0">
              <a:off x="0" y="0"/>
              <a:ext cx="3239778" cy="916990"/>
            </a:xfrm>
            <a:custGeom>
              <a:avLst/>
              <a:gdLst/>
              <a:ahLst/>
              <a:cxnLst/>
              <a:rect r="r" b="b" t="t" l="l"/>
              <a:pathLst>
                <a:path h="916990" w="3239778">
                  <a:moveTo>
                    <a:pt x="0" y="0"/>
                  </a:moveTo>
                  <a:lnTo>
                    <a:pt x="3239778" y="0"/>
                  </a:lnTo>
                  <a:lnTo>
                    <a:pt x="3239778" y="916990"/>
                  </a:lnTo>
                  <a:lnTo>
                    <a:pt x="0" y="916990"/>
                  </a:lnTo>
                  <a:close/>
                </a:path>
              </a:pathLst>
            </a:custGeom>
            <a:solidFill>
              <a:srgbClr val="F4DEFA"/>
            </a:solidFill>
          </p:spPr>
        </p:sp>
        <p:sp>
          <p:nvSpPr>
            <p:cNvPr name="TextBox 4" id="4"/>
            <p:cNvSpPr txBox="true"/>
            <p:nvPr/>
          </p:nvSpPr>
          <p:spPr>
            <a:xfrm>
              <a:off x="0" y="-38100"/>
              <a:ext cx="3239778" cy="95509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4238404" y="3240836"/>
            <a:ext cx="13020896" cy="3412032"/>
            <a:chOff x="0" y="0"/>
            <a:chExt cx="3429372" cy="898642"/>
          </a:xfrm>
        </p:grpSpPr>
        <p:sp>
          <p:nvSpPr>
            <p:cNvPr name="Freeform 6" id="6"/>
            <p:cNvSpPr/>
            <p:nvPr/>
          </p:nvSpPr>
          <p:spPr>
            <a:xfrm flipH="false" flipV="false" rot="0">
              <a:off x="0" y="0"/>
              <a:ext cx="3429372" cy="898642"/>
            </a:xfrm>
            <a:custGeom>
              <a:avLst/>
              <a:gdLst/>
              <a:ahLst/>
              <a:cxnLst/>
              <a:rect r="r" b="b" t="t" l="l"/>
              <a:pathLst>
                <a:path h="898642" w="3429372">
                  <a:moveTo>
                    <a:pt x="0" y="0"/>
                  </a:moveTo>
                  <a:lnTo>
                    <a:pt x="3429372" y="0"/>
                  </a:lnTo>
                  <a:lnTo>
                    <a:pt x="3429372" y="898642"/>
                  </a:lnTo>
                  <a:lnTo>
                    <a:pt x="0" y="898642"/>
                  </a:lnTo>
                  <a:close/>
                </a:path>
              </a:pathLst>
            </a:custGeom>
            <a:solidFill>
              <a:srgbClr val="F4DEFA"/>
            </a:solidFill>
          </p:spPr>
        </p:sp>
        <p:sp>
          <p:nvSpPr>
            <p:cNvPr name="TextBox 7" id="7"/>
            <p:cNvSpPr txBox="true"/>
            <p:nvPr/>
          </p:nvSpPr>
          <p:spPr>
            <a:xfrm>
              <a:off x="0" y="-38100"/>
              <a:ext cx="3429372" cy="936742"/>
            </a:xfrm>
            <a:prstGeom prst="rect">
              <a:avLst/>
            </a:prstGeom>
          </p:spPr>
          <p:txBody>
            <a:bodyPr anchor="ctr" rtlCol="false" tIns="50800" lIns="50800" bIns="50800" rIns="50800"/>
            <a:lstStyle/>
            <a:p>
              <a:pPr algn="ctr">
                <a:lnSpc>
                  <a:spcPts val="2659"/>
                </a:lnSpc>
                <a:spcBef>
                  <a:spcPct val="0"/>
                </a:spcBef>
              </a:pPr>
            </a:p>
          </p:txBody>
        </p:sp>
      </p:grpSp>
      <p:sp>
        <p:nvSpPr>
          <p:cNvPr name="TextBox 8" id="8"/>
          <p:cNvSpPr txBox="true"/>
          <p:nvPr/>
        </p:nvSpPr>
        <p:spPr>
          <a:xfrm rot="0">
            <a:off x="1028700" y="3313809"/>
            <a:ext cx="16230600" cy="5469255"/>
          </a:xfrm>
          <a:prstGeom prst="rect">
            <a:avLst/>
          </a:prstGeom>
        </p:spPr>
        <p:txBody>
          <a:bodyPr anchor="t" rtlCol="false" tIns="0" lIns="0" bIns="0" rIns="0">
            <a:spAutoFit/>
          </a:bodyPr>
          <a:lstStyle/>
          <a:p>
            <a:pPr algn="l">
              <a:lnSpc>
                <a:spcPts val="4800"/>
              </a:lnSpc>
            </a:pPr>
            <a:r>
              <a:rPr lang="en-US" sz="3200">
                <a:solidFill>
                  <a:srgbClr val="000000"/>
                </a:solidFill>
                <a:latin typeface="Public Sans"/>
              </a:rPr>
              <a:t>  A etnografia é um método utilizado pela antropologia na coleta de dados. Ela se baseia no contato entre o antropólogo e seu objeto de estudo, geralmente um grupo social constituído formalmente.</a:t>
            </a:r>
          </a:p>
          <a:p>
            <a:pPr algn="l">
              <a:lnSpc>
                <a:spcPts val="4800"/>
              </a:lnSpc>
            </a:pPr>
            <a:r>
              <a:rPr lang="en-US" sz="3200">
                <a:solidFill>
                  <a:srgbClr val="000000"/>
                </a:solidFill>
                <a:latin typeface="Public Sans"/>
              </a:rPr>
              <a:t>  </a:t>
            </a:r>
            <a:r>
              <a:rPr lang="en-US" sz="3200">
                <a:solidFill>
                  <a:srgbClr val="000000"/>
                </a:solidFill>
                <a:latin typeface="Public Sans"/>
              </a:rPr>
              <a:t>Na engenharia de software a etnografia é caracterizada como uma técnica de observação utilizada para mapear requisitos implícitos que refletem processos reais dentro de um ambiente sistêmico. Compreender requisitos sociais e organizacionais, promover um entendimento dos aspectos culturais que regem o ambiente sistêmico direcionam os procedimentos etnográficos.</a:t>
            </a:r>
          </a:p>
          <a:p>
            <a:pPr algn="l" marL="0" indent="0" lvl="0">
              <a:lnSpc>
                <a:spcPts val="4800"/>
              </a:lnSpc>
              <a:spcBef>
                <a:spcPct val="0"/>
              </a:spcBef>
            </a:pPr>
          </a:p>
        </p:txBody>
      </p:sp>
      <p:grpSp>
        <p:nvGrpSpPr>
          <p:cNvPr name="Group 9" id="9"/>
          <p:cNvGrpSpPr/>
          <p:nvPr/>
        </p:nvGrpSpPr>
        <p:grpSpPr>
          <a:xfrm rot="5400000">
            <a:off x="6005769" y="-15108921"/>
            <a:ext cx="5566734" cy="27863242"/>
            <a:chOff x="0" y="0"/>
            <a:chExt cx="7422312" cy="37150989"/>
          </a:xfrm>
        </p:grpSpPr>
        <p:sp>
          <p:nvSpPr>
            <p:cNvPr name="Freeform 10" id="10"/>
            <p:cNvSpPr/>
            <p:nvPr/>
          </p:nvSpPr>
          <p:spPr>
            <a:xfrm flipH="false" flipV="false" rot="0">
              <a:off x="0" y="33077995"/>
              <a:ext cx="7422312" cy="4072994"/>
            </a:xfrm>
            <a:custGeom>
              <a:avLst/>
              <a:gdLst/>
              <a:ahLst/>
              <a:cxnLst/>
              <a:rect r="r" b="b" t="t" l="l"/>
              <a:pathLst>
                <a:path h="4072994" w="7422312">
                  <a:moveTo>
                    <a:pt x="0" y="0"/>
                  </a:moveTo>
                  <a:lnTo>
                    <a:pt x="7422312" y="0"/>
                  </a:lnTo>
                  <a:lnTo>
                    <a:pt x="7422312" y="4072994"/>
                  </a:lnTo>
                  <a:lnTo>
                    <a:pt x="0" y="407299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1" id="11"/>
            <p:cNvSpPr/>
            <p:nvPr/>
          </p:nvSpPr>
          <p:spPr>
            <a:xfrm flipH="false" flipV="false" rot="0">
              <a:off x="0" y="28352567"/>
              <a:ext cx="7422312" cy="4072994"/>
            </a:xfrm>
            <a:custGeom>
              <a:avLst/>
              <a:gdLst/>
              <a:ahLst/>
              <a:cxnLst/>
              <a:rect r="r" b="b" t="t" l="l"/>
              <a:pathLst>
                <a:path h="4072994" w="7422312">
                  <a:moveTo>
                    <a:pt x="0" y="0"/>
                  </a:moveTo>
                  <a:lnTo>
                    <a:pt x="7422312" y="0"/>
                  </a:lnTo>
                  <a:lnTo>
                    <a:pt x="7422312" y="4072994"/>
                  </a:lnTo>
                  <a:lnTo>
                    <a:pt x="0" y="407299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2" id="12"/>
            <p:cNvSpPr/>
            <p:nvPr/>
          </p:nvSpPr>
          <p:spPr>
            <a:xfrm flipH="false" flipV="false" rot="0">
              <a:off x="0" y="23627140"/>
              <a:ext cx="7422312" cy="4072994"/>
            </a:xfrm>
            <a:custGeom>
              <a:avLst/>
              <a:gdLst/>
              <a:ahLst/>
              <a:cxnLst/>
              <a:rect r="r" b="b" t="t" l="l"/>
              <a:pathLst>
                <a:path h="4072994" w="7422312">
                  <a:moveTo>
                    <a:pt x="0" y="0"/>
                  </a:moveTo>
                  <a:lnTo>
                    <a:pt x="7422312" y="0"/>
                  </a:lnTo>
                  <a:lnTo>
                    <a:pt x="7422312" y="4072993"/>
                  </a:lnTo>
                  <a:lnTo>
                    <a:pt x="0" y="407299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3" id="13"/>
            <p:cNvSpPr/>
            <p:nvPr/>
          </p:nvSpPr>
          <p:spPr>
            <a:xfrm flipH="false" flipV="false" rot="0">
              <a:off x="0" y="18901712"/>
              <a:ext cx="7422312" cy="4072994"/>
            </a:xfrm>
            <a:custGeom>
              <a:avLst/>
              <a:gdLst/>
              <a:ahLst/>
              <a:cxnLst/>
              <a:rect r="r" b="b" t="t" l="l"/>
              <a:pathLst>
                <a:path h="4072994" w="7422312">
                  <a:moveTo>
                    <a:pt x="0" y="0"/>
                  </a:moveTo>
                  <a:lnTo>
                    <a:pt x="7422312" y="0"/>
                  </a:lnTo>
                  <a:lnTo>
                    <a:pt x="7422312" y="4072994"/>
                  </a:lnTo>
                  <a:lnTo>
                    <a:pt x="0" y="407299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4" id="14"/>
            <p:cNvSpPr/>
            <p:nvPr/>
          </p:nvSpPr>
          <p:spPr>
            <a:xfrm flipH="false" flipV="false" rot="0">
              <a:off x="0" y="14176284"/>
              <a:ext cx="7422312" cy="4072994"/>
            </a:xfrm>
            <a:custGeom>
              <a:avLst/>
              <a:gdLst/>
              <a:ahLst/>
              <a:cxnLst/>
              <a:rect r="r" b="b" t="t" l="l"/>
              <a:pathLst>
                <a:path h="4072994" w="7422312">
                  <a:moveTo>
                    <a:pt x="0" y="0"/>
                  </a:moveTo>
                  <a:lnTo>
                    <a:pt x="7422312" y="0"/>
                  </a:lnTo>
                  <a:lnTo>
                    <a:pt x="7422312" y="4072994"/>
                  </a:lnTo>
                  <a:lnTo>
                    <a:pt x="0" y="407299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5" id="15"/>
            <p:cNvSpPr/>
            <p:nvPr/>
          </p:nvSpPr>
          <p:spPr>
            <a:xfrm flipH="false" flipV="false" rot="0">
              <a:off x="0" y="9450856"/>
              <a:ext cx="7422312" cy="4072994"/>
            </a:xfrm>
            <a:custGeom>
              <a:avLst/>
              <a:gdLst/>
              <a:ahLst/>
              <a:cxnLst/>
              <a:rect r="r" b="b" t="t" l="l"/>
              <a:pathLst>
                <a:path h="4072994" w="7422312">
                  <a:moveTo>
                    <a:pt x="0" y="0"/>
                  </a:moveTo>
                  <a:lnTo>
                    <a:pt x="7422312" y="0"/>
                  </a:lnTo>
                  <a:lnTo>
                    <a:pt x="7422312" y="4072994"/>
                  </a:lnTo>
                  <a:lnTo>
                    <a:pt x="0" y="407299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6" id="16"/>
            <p:cNvSpPr/>
            <p:nvPr/>
          </p:nvSpPr>
          <p:spPr>
            <a:xfrm flipH="false" flipV="false" rot="0">
              <a:off x="0" y="4725428"/>
              <a:ext cx="7422312" cy="4072994"/>
            </a:xfrm>
            <a:custGeom>
              <a:avLst/>
              <a:gdLst/>
              <a:ahLst/>
              <a:cxnLst/>
              <a:rect r="r" b="b" t="t" l="l"/>
              <a:pathLst>
                <a:path h="4072994" w="7422312">
                  <a:moveTo>
                    <a:pt x="0" y="0"/>
                  </a:moveTo>
                  <a:lnTo>
                    <a:pt x="7422312" y="0"/>
                  </a:lnTo>
                  <a:lnTo>
                    <a:pt x="7422312" y="4072994"/>
                  </a:lnTo>
                  <a:lnTo>
                    <a:pt x="0" y="407299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7" id="17"/>
            <p:cNvSpPr/>
            <p:nvPr/>
          </p:nvSpPr>
          <p:spPr>
            <a:xfrm flipH="false" flipV="false" rot="0">
              <a:off x="0" y="0"/>
              <a:ext cx="7422312" cy="4072994"/>
            </a:xfrm>
            <a:custGeom>
              <a:avLst/>
              <a:gdLst/>
              <a:ahLst/>
              <a:cxnLst/>
              <a:rect r="r" b="b" t="t" l="l"/>
              <a:pathLst>
                <a:path h="4072994" w="7422312">
                  <a:moveTo>
                    <a:pt x="0" y="0"/>
                  </a:moveTo>
                  <a:lnTo>
                    <a:pt x="7422312" y="0"/>
                  </a:lnTo>
                  <a:lnTo>
                    <a:pt x="7422312" y="4072994"/>
                  </a:lnTo>
                  <a:lnTo>
                    <a:pt x="0" y="407299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sp>
        <p:nvSpPr>
          <p:cNvPr name="Freeform 18" id="18"/>
          <p:cNvSpPr/>
          <p:nvPr/>
        </p:nvSpPr>
        <p:spPr>
          <a:xfrm flipH="false" flipV="false" rot="0">
            <a:off x="13612078" y="97126"/>
            <a:ext cx="3882566" cy="2871016"/>
          </a:xfrm>
          <a:custGeom>
            <a:avLst/>
            <a:gdLst/>
            <a:ahLst/>
            <a:cxnLst/>
            <a:rect r="r" b="b" t="t" l="l"/>
            <a:pathLst>
              <a:path h="2871016" w="3882566">
                <a:moveTo>
                  <a:pt x="0" y="0"/>
                </a:moveTo>
                <a:lnTo>
                  <a:pt x="3882566" y="0"/>
                </a:lnTo>
                <a:lnTo>
                  <a:pt x="3882566" y="2871016"/>
                </a:lnTo>
                <a:lnTo>
                  <a:pt x="0" y="2871016"/>
                </a:lnTo>
                <a:lnTo>
                  <a:pt x="0" y="0"/>
                </a:lnTo>
                <a:close/>
              </a:path>
            </a:pathLst>
          </a:custGeom>
          <a:blipFill>
            <a:blip r:embed="rId4"/>
            <a:stretch>
              <a:fillRect l="0" t="0" r="0" b="0"/>
            </a:stretch>
          </a:blipFill>
        </p:spPr>
      </p:sp>
      <p:grpSp>
        <p:nvGrpSpPr>
          <p:cNvPr name="Group 19" id="19"/>
          <p:cNvGrpSpPr/>
          <p:nvPr/>
        </p:nvGrpSpPr>
        <p:grpSpPr>
          <a:xfrm rot="0">
            <a:off x="1028700" y="2524918"/>
            <a:ext cx="16230600" cy="443225"/>
            <a:chOff x="0" y="0"/>
            <a:chExt cx="4274726" cy="116734"/>
          </a:xfrm>
        </p:grpSpPr>
        <p:sp>
          <p:nvSpPr>
            <p:cNvPr name="Freeform 20" id="20"/>
            <p:cNvSpPr/>
            <p:nvPr/>
          </p:nvSpPr>
          <p:spPr>
            <a:xfrm flipH="false" flipV="false" rot="0">
              <a:off x="0" y="0"/>
              <a:ext cx="4274726" cy="116734"/>
            </a:xfrm>
            <a:custGeom>
              <a:avLst/>
              <a:gdLst/>
              <a:ahLst/>
              <a:cxnLst/>
              <a:rect r="r" b="b" t="t" l="l"/>
              <a:pathLst>
                <a:path h="116734" w="4274726">
                  <a:moveTo>
                    <a:pt x="0" y="0"/>
                  </a:moveTo>
                  <a:lnTo>
                    <a:pt x="4274726" y="0"/>
                  </a:lnTo>
                  <a:lnTo>
                    <a:pt x="4274726" y="116734"/>
                  </a:lnTo>
                  <a:lnTo>
                    <a:pt x="0" y="116734"/>
                  </a:lnTo>
                  <a:close/>
                </a:path>
              </a:pathLst>
            </a:custGeom>
            <a:solidFill>
              <a:srgbClr val="E8A0FD"/>
            </a:solidFill>
          </p:spPr>
        </p:sp>
        <p:sp>
          <p:nvSpPr>
            <p:cNvPr name="TextBox 21" id="21"/>
            <p:cNvSpPr txBox="true"/>
            <p:nvPr/>
          </p:nvSpPr>
          <p:spPr>
            <a:xfrm>
              <a:off x="0" y="-38100"/>
              <a:ext cx="4274726" cy="154834"/>
            </a:xfrm>
            <a:prstGeom prst="rect">
              <a:avLst/>
            </a:prstGeom>
          </p:spPr>
          <p:txBody>
            <a:bodyPr anchor="ctr" rtlCol="false" tIns="50800" lIns="50800" bIns="50800" rIns="50800"/>
            <a:lstStyle/>
            <a:p>
              <a:pPr algn="ctr">
                <a:lnSpc>
                  <a:spcPts val="2659"/>
                </a:lnSpc>
                <a:spcBef>
                  <a:spcPct val="0"/>
                </a:spcBef>
              </a:pPr>
            </a:p>
          </p:txBody>
        </p:sp>
      </p:grpSp>
      <p:sp>
        <p:nvSpPr>
          <p:cNvPr name="TextBox 22" id="22"/>
          <p:cNvSpPr txBox="true"/>
          <p:nvPr/>
        </p:nvSpPr>
        <p:spPr>
          <a:xfrm rot="0">
            <a:off x="1028700" y="2044217"/>
            <a:ext cx="15520873" cy="923925"/>
          </a:xfrm>
          <a:prstGeom prst="rect">
            <a:avLst/>
          </a:prstGeom>
        </p:spPr>
        <p:txBody>
          <a:bodyPr anchor="t" rtlCol="false" tIns="0" lIns="0" bIns="0" rIns="0">
            <a:spAutoFit/>
          </a:bodyPr>
          <a:lstStyle/>
          <a:p>
            <a:pPr algn="l" marL="0" indent="0" lvl="0">
              <a:lnSpc>
                <a:spcPts val="7200"/>
              </a:lnSpc>
              <a:spcBef>
                <a:spcPct val="0"/>
              </a:spcBef>
            </a:pPr>
            <a:r>
              <a:rPr lang="en-US" sz="6000" spc="336">
                <a:solidFill>
                  <a:srgbClr val="000000"/>
                </a:solidFill>
                <a:latin typeface="Gotham Condensed Bold"/>
              </a:rPr>
              <a:t>2.2.3 Etnografia (observação)</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1692566" y="-2574333"/>
            <a:ext cx="5566734" cy="13698118"/>
            <a:chOff x="0" y="0"/>
            <a:chExt cx="7422312" cy="18264158"/>
          </a:xfrm>
        </p:grpSpPr>
        <p:sp>
          <p:nvSpPr>
            <p:cNvPr name="Freeform 3" id="3"/>
            <p:cNvSpPr/>
            <p:nvPr/>
          </p:nvSpPr>
          <p:spPr>
            <a:xfrm flipH="false" flipV="false" rot="0">
              <a:off x="0" y="14191164"/>
              <a:ext cx="7422312" cy="4072994"/>
            </a:xfrm>
            <a:custGeom>
              <a:avLst/>
              <a:gdLst/>
              <a:ahLst/>
              <a:cxnLst/>
              <a:rect r="r" b="b" t="t" l="l"/>
              <a:pathLst>
                <a:path h="4072994" w="7422312">
                  <a:moveTo>
                    <a:pt x="0" y="0"/>
                  </a:moveTo>
                  <a:lnTo>
                    <a:pt x="7422312" y="0"/>
                  </a:lnTo>
                  <a:lnTo>
                    <a:pt x="7422312" y="4072994"/>
                  </a:lnTo>
                  <a:lnTo>
                    <a:pt x="0" y="407299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0" y="9455804"/>
              <a:ext cx="7422312" cy="4072994"/>
            </a:xfrm>
            <a:custGeom>
              <a:avLst/>
              <a:gdLst/>
              <a:ahLst/>
              <a:cxnLst/>
              <a:rect r="r" b="b" t="t" l="l"/>
              <a:pathLst>
                <a:path h="4072994" w="7422312">
                  <a:moveTo>
                    <a:pt x="0" y="0"/>
                  </a:moveTo>
                  <a:lnTo>
                    <a:pt x="7422312" y="0"/>
                  </a:lnTo>
                  <a:lnTo>
                    <a:pt x="7422312" y="4072994"/>
                  </a:lnTo>
                  <a:lnTo>
                    <a:pt x="0" y="407299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0" y="4735360"/>
              <a:ext cx="7422312" cy="4072994"/>
            </a:xfrm>
            <a:custGeom>
              <a:avLst/>
              <a:gdLst/>
              <a:ahLst/>
              <a:cxnLst/>
              <a:rect r="r" b="b" t="t" l="l"/>
              <a:pathLst>
                <a:path h="4072994" w="7422312">
                  <a:moveTo>
                    <a:pt x="0" y="0"/>
                  </a:moveTo>
                  <a:lnTo>
                    <a:pt x="7422312" y="0"/>
                  </a:lnTo>
                  <a:lnTo>
                    <a:pt x="7422312" y="4072994"/>
                  </a:lnTo>
                  <a:lnTo>
                    <a:pt x="0" y="407299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0" y="0"/>
              <a:ext cx="7422312" cy="4072994"/>
            </a:xfrm>
            <a:custGeom>
              <a:avLst/>
              <a:gdLst/>
              <a:ahLst/>
              <a:cxnLst/>
              <a:rect r="r" b="b" t="t" l="l"/>
              <a:pathLst>
                <a:path h="4072994" w="7422312">
                  <a:moveTo>
                    <a:pt x="0" y="0"/>
                  </a:moveTo>
                  <a:lnTo>
                    <a:pt x="7422312" y="0"/>
                  </a:lnTo>
                  <a:lnTo>
                    <a:pt x="7422312" y="4072994"/>
                  </a:lnTo>
                  <a:lnTo>
                    <a:pt x="0" y="407299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grpSp>
        <p:nvGrpSpPr>
          <p:cNvPr name="Group 7" id="7"/>
          <p:cNvGrpSpPr/>
          <p:nvPr/>
        </p:nvGrpSpPr>
        <p:grpSpPr>
          <a:xfrm rot="0">
            <a:off x="1028700" y="1957686"/>
            <a:ext cx="9854405" cy="678011"/>
            <a:chOff x="0" y="0"/>
            <a:chExt cx="2595399" cy="178571"/>
          </a:xfrm>
        </p:grpSpPr>
        <p:sp>
          <p:nvSpPr>
            <p:cNvPr name="Freeform 8" id="8"/>
            <p:cNvSpPr/>
            <p:nvPr/>
          </p:nvSpPr>
          <p:spPr>
            <a:xfrm flipH="false" flipV="false" rot="0">
              <a:off x="0" y="0"/>
              <a:ext cx="2595399" cy="178571"/>
            </a:xfrm>
            <a:custGeom>
              <a:avLst/>
              <a:gdLst/>
              <a:ahLst/>
              <a:cxnLst/>
              <a:rect r="r" b="b" t="t" l="l"/>
              <a:pathLst>
                <a:path h="178571" w="2595399">
                  <a:moveTo>
                    <a:pt x="0" y="0"/>
                  </a:moveTo>
                  <a:lnTo>
                    <a:pt x="2595399" y="0"/>
                  </a:lnTo>
                  <a:lnTo>
                    <a:pt x="2595399" y="178571"/>
                  </a:lnTo>
                  <a:lnTo>
                    <a:pt x="0" y="178571"/>
                  </a:lnTo>
                  <a:close/>
                </a:path>
              </a:pathLst>
            </a:custGeom>
            <a:solidFill>
              <a:srgbClr val="FFBC88"/>
            </a:solidFill>
          </p:spPr>
        </p:sp>
        <p:sp>
          <p:nvSpPr>
            <p:cNvPr name="TextBox 9" id="9"/>
            <p:cNvSpPr txBox="true"/>
            <p:nvPr/>
          </p:nvSpPr>
          <p:spPr>
            <a:xfrm>
              <a:off x="0" y="-38100"/>
              <a:ext cx="2595399" cy="216671"/>
            </a:xfrm>
            <a:prstGeom prst="rect">
              <a:avLst/>
            </a:prstGeom>
          </p:spPr>
          <p:txBody>
            <a:bodyPr anchor="ctr" rtlCol="false" tIns="50800" lIns="50800" bIns="50800" rIns="50800"/>
            <a:lstStyle/>
            <a:p>
              <a:pPr algn="ctr">
                <a:lnSpc>
                  <a:spcPts val="2659"/>
                </a:lnSpc>
                <a:spcBef>
                  <a:spcPct val="0"/>
                </a:spcBef>
              </a:pPr>
            </a:p>
          </p:txBody>
        </p:sp>
      </p:grpSp>
      <p:grpSp>
        <p:nvGrpSpPr>
          <p:cNvPr name="Group 10" id="10"/>
          <p:cNvGrpSpPr/>
          <p:nvPr/>
        </p:nvGrpSpPr>
        <p:grpSpPr>
          <a:xfrm rot="0">
            <a:off x="6049982" y="2945385"/>
            <a:ext cx="4640081" cy="6566888"/>
            <a:chOff x="0" y="0"/>
            <a:chExt cx="1222079" cy="1729551"/>
          </a:xfrm>
        </p:grpSpPr>
        <p:sp>
          <p:nvSpPr>
            <p:cNvPr name="Freeform 11" id="11"/>
            <p:cNvSpPr/>
            <p:nvPr/>
          </p:nvSpPr>
          <p:spPr>
            <a:xfrm flipH="false" flipV="false" rot="0">
              <a:off x="0" y="0"/>
              <a:ext cx="1222079" cy="1729551"/>
            </a:xfrm>
            <a:custGeom>
              <a:avLst/>
              <a:gdLst/>
              <a:ahLst/>
              <a:cxnLst/>
              <a:rect r="r" b="b" t="t" l="l"/>
              <a:pathLst>
                <a:path h="1729551" w="1222079">
                  <a:moveTo>
                    <a:pt x="0" y="0"/>
                  </a:moveTo>
                  <a:lnTo>
                    <a:pt x="1222079" y="0"/>
                  </a:lnTo>
                  <a:lnTo>
                    <a:pt x="1222079" y="1729551"/>
                  </a:lnTo>
                  <a:lnTo>
                    <a:pt x="0" y="1729551"/>
                  </a:lnTo>
                  <a:close/>
                </a:path>
              </a:pathLst>
            </a:custGeom>
            <a:solidFill>
              <a:srgbClr val="FFE8D5"/>
            </a:solidFill>
          </p:spPr>
        </p:sp>
        <p:sp>
          <p:nvSpPr>
            <p:cNvPr name="TextBox 12" id="12"/>
            <p:cNvSpPr txBox="true"/>
            <p:nvPr/>
          </p:nvSpPr>
          <p:spPr>
            <a:xfrm>
              <a:off x="0" y="-38100"/>
              <a:ext cx="1222079" cy="1767651"/>
            </a:xfrm>
            <a:prstGeom prst="rect">
              <a:avLst/>
            </a:prstGeom>
          </p:spPr>
          <p:txBody>
            <a:bodyPr anchor="ctr" rtlCol="false" tIns="50800" lIns="50800" bIns="50800" rIns="50800"/>
            <a:lstStyle/>
            <a:p>
              <a:pPr algn="ctr">
                <a:lnSpc>
                  <a:spcPts val="2659"/>
                </a:lnSpc>
                <a:spcBef>
                  <a:spcPct val="0"/>
                </a:spcBef>
              </a:pPr>
            </a:p>
          </p:txBody>
        </p:sp>
      </p:grpSp>
      <p:sp>
        <p:nvSpPr>
          <p:cNvPr name="Freeform 13" id="13"/>
          <p:cNvSpPr/>
          <p:nvPr/>
        </p:nvSpPr>
        <p:spPr>
          <a:xfrm flipH="false" flipV="false" rot="0">
            <a:off x="6273858" y="3617805"/>
            <a:ext cx="4192329" cy="5222049"/>
          </a:xfrm>
          <a:custGeom>
            <a:avLst/>
            <a:gdLst/>
            <a:ahLst/>
            <a:cxnLst/>
            <a:rect r="r" b="b" t="t" l="l"/>
            <a:pathLst>
              <a:path h="5222049" w="4192329">
                <a:moveTo>
                  <a:pt x="0" y="0"/>
                </a:moveTo>
                <a:lnTo>
                  <a:pt x="4192329" y="0"/>
                </a:lnTo>
                <a:lnTo>
                  <a:pt x="4192329" y="5222049"/>
                </a:lnTo>
                <a:lnTo>
                  <a:pt x="0" y="5222049"/>
                </a:lnTo>
                <a:lnTo>
                  <a:pt x="0" y="0"/>
                </a:lnTo>
                <a:close/>
              </a:path>
            </a:pathLst>
          </a:custGeom>
          <a:blipFill>
            <a:blip r:embed="rId4"/>
            <a:stretch>
              <a:fillRect l="-58713" t="0" r="-63718" b="0"/>
            </a:stretch>
          </a:blipFill>
        </p:spPr>
      </p:sp>
      <p:sp>
        <p:nvSpPr>
          <p:cNvPr name="TextBox 14" id="14"/>
          <p:cNvSpPr txBox="true"/>
          <p:nvPr/>
        </p:nvSpPr>
        <p:spPr>
          <a:xfrm rot="0">
            <a:off x="760460" y="2878710"/>
            <a:ext cx="5195443" cy="6434455"/>
          </a:xfrm>
          <a:prstGeom prst="rect">
            <a:avLst/>
          </a:prstGeom>
        </p:spPr>
        <p:txBody>
          <a:bodyPr anchor="t" rtlCol="false" tIns="0" lIns="0" bIns="0" rIns="0">
            <a:spAutoFit/>
          </a:bodyPr>
          <a:lstStyle/>
          <a:p>
            <a:pPr algn="l">
              <a:lnSpc>
                <a:spcPts val="3919"/>
              </a:lnSpc>
            </a:pPr>
            <a:r>
              <a:rPr lang="en-US" sz="2799">
                <a:solidFill>
                  <a:srgbClr val="000000"/>
                </a:solidFill>
                <a:latin typeface="Public Sans"/>
              </a:rPr>
              <a:t>  As entrevistas em si já são uma forma de levantamento de requisitos, o processo pode ser formal ou informal e envolve toda a equipe de requisitos e os usuários do sistema ou do sistema que serái mplementado, as perguntas são feitas pela equipe de modo a obter informação necessária por parte do usuário para saber e traçar como o trabalho vai ser realizado.</a:t>
            </a:r>
          </a:p>
        </p:txBody>
      </p:sp>
      <p:sp>
        <p:nvSpPr>
          <p:cNvPr name="TextBox 15" id="15"/>
          <p:cNvSpPr txBox="true"/>
          <p:nvPr/>
        </p:nvSpPr>
        <p:spPr>
          <a:xfrm rot="0">
            <a:off x="1028700" y="1177263"/>
            <a:ext cx="9854405" cy="1543050"/>
          </a:xfrm>
          <a:prstGeom prst="rect">
            <a:avLst/>
          </a:prstGeom>
        </p:spPr>
        <p:txBody>
          <a:bodyPr anchor="t" rtlCol="false" tIns="0" lIns="0" bIns="0" rIns="0">
            <a:spAutoFit/>
          </a:bodyPr>
          <a:lstStyle/>
          <a:p>
            <a:pPr algn="l">
              <a:lnSpc>
                <a:spcPts val="12599"/>
              </a:lnSpc>
            </a:pPr>
            <a:r>
              <a:rPr lang="en-US" sz="9000" spc="504">
                <a:solidFill>
                  <a:srgbClr val="000000"/>
                </a:solidFill>
                <a:latin typeface="Gotham Condensed Bold"/>
              </a:rPr>
              <a:t>2.2.4 - ENTREVISTAS</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1692566" y="-2574333"/>
            <a:ext cx="5566734" cy="13698118"/>
            <a:chOff x="0" y="0"/>
            <a:chExt cx="7422312" cy="18264158"/>
          </a:xfrm>
        </p:grpSpPr>
        <p:sp>
          <p:nvSpPr>
            <p:cNvPr name="Freeform 3" id="3"/>
            <p:cNvSpPr/>
            <p:nvPr/>
          </p:nvSpPr>
          <p:spPr>
            <a:xfrm flipH="false" flipV="false" rot="0">
              <a:off x="0" y="14191164"/>
              <a:ext cx="7422312" cy="4072994"/>
            </a:xfrm>
            <a:custGeom>
              <a:avLst/>
              <a:gdLst/>
              <a:ahLst/>
              <a:cxnLst/>
              <a:rect r="r" b="b" t="t" l="l"/>
              <a:pathLst>
                <a:path h="4072994" w="7422312">
                  <a:moveTo>
                    <a:pt x="0" y="0"/>
                  </a:moveTo>
                  <a:lnTo>
                    <a:pt x="7422312" y="0"/>
                  </a:lnTo>
                  <a:lnTo>
                    <a:pt x="7422312" y="4072994"/>
                  </a:lnTo>
                  <a:lnTo>
                    <a:pt x="0" y="407299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0" y="9455804"/>
              <a:ext cx="7422312" cy="4072994"/>
            </a:xfrm>
            <a:custGeom>
              <a:avLst/>
              <a:gdLst/>
              <a:ahLst/>
              <a:cxnLst/>
              <a:rect r="r" b="b" t="t" l="l"/>
              <a:pathLst>
                <a:path h="4072994" w="7422312">
                  <a:moveTo>
                    <a:pt x="0" y="0"/>
                  </a:moveTo>
                  <a:lnTo>
                    <a:pt x="7422312" y="0"/>
                  </a:lnTo>
                  <a:lnTo>
                    <a:pt x="7422312" y="4072994"/>
                  </a:lnTo>
                  <a:lnTo>
                    <a:pt x="0" y="407299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0" y="4735360"/>
              <a:ext cx="7422312" cy="4072994"/>
            </a:xfrm>
            <a:custGeom>
              <a:avLst/>
              <a:gdLst/>
              <a:ahLst/>
              <a:cxnLst/>
              <a:rect r="r" b="b" t="t" l="l"/>
              <a:pathLst>
                <a:path h="4072994" w="7422312">
                  <a:moveTo>
                    <a:pt x="0" y="0"/>
                  </a:moveTo>
                  <a:lnTo>
                    <a:pt x="7422312" y="0"/>
                  </a:lnTo>
                  <a:lnTo>
                    <a:pt x="7422312" y="4072994"/>
                  </a:lnTo>
                  <a:lnTo>
                    <a:pt x="0" y="407299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0" y="0"/>
              <a:ext cx="7422312" cy="4072994"/>
            </a:xfrm>
            <a:custGeom>
              <a:avLst/>
              <a:gdLst/>
              <a:ahLst/>
              <a:cxnLst/>
              <a:rect r="r" b="b" t="t" l="l"/>
              <a:pathLst>
                <a:path h="4072994" w="7422312">
                  <a:moveTo>
                    <a:pt x="0" y="0"/>
                  </a:moveTo>
                  <a:lnTo>
                    <a:pt x="7422312" y="0"/>
                  </a:lnTo>
                  <a:lnTo>
                    <a:pt x="7422312" y="4072994"/>
                  </a:lnTo>
                  <a:lnTo>
                    <a:pt x="0" y="407299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grpSp>
        <p:nvGrpSpPr>
          <p:cNvPr name="Group 7" id="7"/>
          <p:cNvGrpSpPr/>
          <p:nvPr/>
        </p:nvGrpSpPr>
        <p:grpSpPr>
          <a:xfrm rot="0">
            <a:off x="1028700" y="1637673"/>
            <a:ext cx="9854405" cy="678011"/>
            <a:chOff x="0" y="0"/>
            <a:chExt cx="2595399" cy="178571"/>
          </a:xfrm>
        </p:grpSpPr>
        <p:sp>
          <p:nvSpPr>
            <p:cNvPr name="Freeform 8" id="8"/>
            <p:cNvSpPr/>
            <p:nvPr/>
          </p:nvSpPr>
          <p:spPr>
            <a:xfrm flipH="false" flipV="false" rot="0">
              <a:off x="0" y="0"/>
              <a:ext cx="2595399" cy="178571"/>
            </a:xfrm>
            <a:custGeom>
              <a:avLst/>
              <a:gdLst/>
              <a:ahLst/>
              <a:cxnLst/>
              <a:rect r="r" b="b" t="t" l="l"/>
              <a:pathLst>
                <a:path h="178571" w="2595399">
                  <a:moveTo>
                    <a:pt x="0" y="0"/>
                  </a:moveTo>
                  <a:lnTo>
                    <a:pt x="2595399" y="0"/>
                  </a:lnTo>
                  <a:lnTo>
                    <a:pt x="2595399" y="178571"/>
                  </a:lnTo>
                  <a:lnTo>
                    <a:pt x="0" y="178571"/>
                  </a:lnTo>
                  <a:close/>
                </a:path>
              </a:pathLst>
            </a:custGeom>
            <a:solidFill>
              <a:srgbClr val="FD828D"/>
            </a:solidFill>
          </p:spPr>
        </p:sp>
        <p:sp>
          <p:nvSpPr>
            <p:cNvPr name="TextBox 9" id="9"/>
            <p:cNvSpPr txBox="true"/>
            <p:nvPr/>
          </p:nvSpPr>
          <p:spPr>
            <a:xfrm>
              <a:off x="0" y="-38100"/>
              <a:ext cx="2595399" cy="216671"/>
            </a:xfrm>
            <a:prstGeom prst="rect">
              <a:avLst/>
            </a:prstGeom>
          </p:spPr>
          <p:txBody>
            <a:bodyPr anchor="ctr" rtlCol="false" tIns="50800" lIns="50800" bIns="50800" rIns="50800"/>
            <a:lstStyle/>
            <a:p>
              <a:pPr algn="ctr">
                <a:lnSpc>
                  <a:spcPts val="2659"/>
                </a:lnSpc>
                <a:spcBef>
                  <a:spcPct val="0"/>
                </a:spcBef>
              </a:pPr>
            </a:p>
          </p:txBody>
        </p:sp>
      </p:grpSp>
      <p:grpSp>
        <p:nvGrpSpPr>
          <p:cNvPr name="Group 10" id="10"/>
          <p:cNvGrpSpPr/>
          <p:nvPr/>
        </p:nvGrpSpPr>
        <p:grpSpPr>
          <a:xfrm rot="0">
            <a:off x="9773710" y="2838356"/>
            <a:ext cx="8514290" cy="5809851"/>
            <a:chOff x="0" y="0"/>
            <a:chExt cx="2242447" cy="1530167"/>
          </a:xfrm>
        </p:grpSpPr>
        <p:sp>
          <p:nvSpPr>
            <p:cNvPr name="Freeform 11" id="11"/>
            <p:cNvSpPr/>
            <p:nvPr/>
          </p:nvSpPr>
          <p:spPr>
            <a:xfrm flipH="false" flipV="false" rot="0">
              <a:off x="0" y="0"/>
              <a:ext cx="2242447" cy="1530166"/>
            </a:xfrm>
            <a:custGeom>
              <a:avLst/>
              <a:gdLst/>
              <a:ahLst/>
              <a:cxnLst/>
              <a:rect r="r" b="b" t="t" l="l"/>
              <a:pathLst>
                <a:path h="1530166" w="2242447">
                  <a:moveTo>
                    <a:pt x="0" y="0"/>
                  </a:moveTo>
                  <a:lnTo>
                    <a:pt x="2242447" y="0"/>
                  </a:lnTo>
                  <a:lnTo>
                    <a:pt x="2242447" y="1530166"/>
                  </a:lnTo>
                  <a:lnTo>
                    <a:pt x="0" y="1530166"/>
                  </a:lnTo>
                  <a:close/>
                </a:path>
              </a:pathLst>
            </a:custGeom>
            <a:solidFill>
              <a:srgbClr val="FFD1D5"/>
            </a:solidFill>
          </p:spPr>
        </p:sp>
        <p:sp>
          <p:nvSpPr>
            <p:cNvPr name="TextBox 12" id="12"/>
            <p:cNvSpPr txBox="true"/>
            <p:nvPr/>
          </p:nvSpPr>
          <p:spPr>
            <a:xfrm>
              <a:off x="0" y="-38100"/>
              <a:ext cx="2242447" cy="1568267"/>
            </a:xfrm>
            <a:prstGeom prst="rect">
              <a:avLst/>
            </a:prstGeom>
          </p:spPr>
          <p:txBody>
            <a:bodyPr anchor="ctr" rtlCol="false" tIns="50800" lIns="50800" bIns="50800" rIns="50800"/>
            <a:lstStyle/>
            <a:p>
              <a:pPr algn="ctr">
                <a:lnSpc>
                  <a:spcPts val="2659"/>
                </a:lnSpc>
                <a:spcBef>
                  <a:spcPct val="0"/>
                </a:spcBef>
              </a:pPr>
            </a:p>
          </p:txBody>
        </p:sp>
      </p:grpSp>
      <p:sp>
        <p:nvSpPr>
          <p:cNvPr name="Freeform 13" id="13"/>
          <p:cNvSpPr/>
          <p:nvPr/>
        </p:nvSpPr>
        <p:spPr>
          <a:xfrm flipH="false" flipV="false" rot="0">
            <a:off x="10172146" y="3196496"/>
            <a:ext cx="8115854" cy="4544878"/>
          </a:xfrm>
          <a:custGeom>
            <a:avLst/>
            <a:gdLst/>
            <a:ahLst/>
            <a:cxnLst/>
            <a:rect r="r" b="b" t="t" l="l"/>
            <a:pathLst>
              <a:path h="4544878" w="8115854">
                <a:moveTo>
                  <a:pt x="0" y="0"/>
                </a:moveTo>
                <a:lnTo>
                  <a:pt x="8115854" y="0"/>
                </a:lnTo>
                <a:lnTo>
                  <a:pt x="8115854" y="4544879"/>
                </a:lnTo>
                <a:lnTo>
                  <a:pt x="0" y="4544879"/>
                </a:lnTo>
                <a:lnTo>
                  <a:pt x="0" y="0"/>
                </a:lnTo>
                <a:close/>
              </a:path>
            </a:pathLst>
          </a:custGeom>
          <a:blipFill>
            <a:blip r:embed="rId4"/>
            <a:stretch>
              <a:fillRect l="0" t="0" r="0" b="0"/>
            </a:stretch>
          </a:blipFill>
        </p:spPr>
      </p:sp>
      <p:sp>
        <p:nvSpPr>
          <p:cNvPr name="TextBox 14" id="14"/>
          <p:cNvSpPr txBox="true"/>
          <p:nvPr/>
        </p:nvSpPr>
        <p:spPr>
          <a:xfrm rot="0">
            <a:off x="760562" y="2762156"/>
            <a:ext cx="7847162" cy="5728335"/>
          </a:xfrm>
          <a:prstGeom prst="rect">
            <a:avLst/>
          </a:prstGeom>
        </p:spPr>
        <p:txBody>
          <a:bodyPr anchor="t" rtlCol="false" tIns="0" lIns="0" bIns="0" rIns="0">
            <a:spAutoFit/>
          </a:bodyPr>
          <a:lstStyle/>
          <a:p>
            <a:pPr algn="l">
              <a:lnSpc>
                <a:spcPts val="5040"/>
              </a:lnSpc>
            </a:pPr>
            <a:r>
              <a:rPr lang="en-US" sz="3600">
                <a:solidFill>
                  <a:srgbClr val="000000"/>
                </a:solidFill>
                <a:latin typeface="Public Sans"/>
              </a:rPr>
              <a:t>  É uma técnica que se baseia no compartilhamento de ideias, onde busca criar pilares principais para o trabalho  e também as suas devidas soluções, nem todos os topicos abordados no Brainstorming devem estar presentes no trabalho já que ele é uma base para ajudar na criatividade para a resolução correta</a:t>
            </a:r>
          </a:p>
        </p:txBody>
      </p:sp>
      <p:sp>
        <p:nvSpPr>
          <p:cNvPr name="TextBox 15" id="15"/>
          <p:cNvSpPr txBox="true"/>
          <p:nvPr/>
        </p:nvSpPr>
        <p:spPr>
          <a:xfrm rot="0">
            <a:off x="1028700" y="857250"/>
            <a:ext cx="11009397" cy="1543050"/>
          </a:xfrm>
          <a:prstGeom prst="rect">
            <a:avLst/>
          </a:prstGeom>
        </p:spPr>
        <p:txBody>
          <a:bodyPr anchor="t" rtlCol="false" tIns="0" lIns="0" bIns="0" rIns="0">
            <a:spAutoFit/>
          </a:bodyPr>
          <a:lstStyle/>
          <a:p>
            <a:pPr algn="l">
              <a:lnSpc>
                <a:spcPts val="12599"/>
              </a:lnSpc>
            </a:pPr>
            <a:r>
              <a:rPr lang="en-US" sz="9000" spc="504">
                <a:solidFill>
                  <a:srgbClr val="000000"/>
                </a:solidFill>
                <a:latin typeface="Gotham Condensed Bold"/>
              </a:rPr>
              <a:t>2.2.5 BRAINSTORMING</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736089" y="2021608"/>
            <a:ext cx="9854405" cy="678011"/>
            <a:chOff x="0" y="0"/>
            <a:chExt cx="2595399" cy="178571"/>
          </a:xfrm>
        </p:grpSpPr>
        <p:sp>
          <p:nvSpPr>
            <p:cNvPr name="Freeform 3" id="3"/>
            <p:cNvSpPr/>
            <p:nvPr/>
          </p:nvSpPr>
          <p:spPr>
            <a:xfrm flipH="false" flipV="false" rot="0">
              <a:off x="0" y="0"/>
              <a:ext cx="2595399" cy="178571"/>
            </a:xfrm>
            <a:custGeom>
              <a:avLst/>
              <a:gdLst/>
              <a:ahLst/>
              <a:cxnLst/>
              <a:rect r="r" b="b" t="t" l="l"/>
              <a:pathLst>
                <a:path h="178571" w="2595399">
                  <a:moveTo>
                    <a:pt x="0" y="0"/>
                  </a:moveTo>
                  <a:lnTo>
                    <a:pt x="2595399" y="0"/>
                  </a:lnTo>
                  <a:lnTo>
                    <a:pt x="2595399" y="178571"/>
                  </a:lnTo>
                  <a:lnTo>
                    <a:pt x="0" y="178571"/>
                  </a:lnTo>
                  <a:close/>
                </a:path>
              </a:pathLst>
            </a:custGeom>
            <a:solidFill>
              <a:srgbClr val="5CDEE6"/>
            </a:solidFill>
          </p:spPr>
        </p:sp>
        <p:sp>
          <p:nvSpPr>
            <p:cNvPr name="TextBox 4" id="4"/>
            <p:cNvSpPr txBox="true"/>
            <p:nvPr/>
          </p:nvSpPr>
          <p:spPr>
            <a:xfrm>
              <a:off x="0" y="-38100"/>
              <a:ext cx="2595399" cy="216671"/>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5400000">
            <a:off x="4529823" y="-2099441"/>
            <a:ext cx="2266936" cy="5578271"/>
            <a:chOff x="0" y="0"/>
            <a:chExt cx="3022581" cy="7437695"/>
          </a:xfrm>
        </p:grpSpPr>
        <p:sp>
          <p:nvSpPr>
            <p:cNvPr name="Freeform 6" id="6"/>
            <p:cNvSpPr/>
            <p:nvPr/>
          </p:nvSpPr>
          <p:spPr>
            <a:xfrm flipH="false" flipV="false" rot="0">
              <a:off x="0" y="5779054"/>
              <a:ext cx="3022581" cy="1658641"/>
            </a:xfrm>
            <a:custGeom>
              <a:avLst/>
              <a:gdLst/>
              <a:ahLst/>
              <a:cxnLst/>
              <a:rect r="r" b="b" t="t" l="l"/>
              <a:pathLst>
                <a:path h="1658641" w="3022581">
                  <a:moveTo>
                    <a:pt x="0" y="0"/>
                  </a:moveTo>
                  <a:lnTo>
                    <a:pt x="3022581" y="0"/>
                  </a:lnTo>
                  <a:lnTo>
                    <a:pt x="3022581" y="1658641"/>
                  </a:lnTo>
                  <a:lnTo>
                    <a:pt x="0" y="165864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0" y="0"/>
              <a:ext cx="3022581" cy="1658641"/>
            </a:xfrm>
            <a:custGeom>
              <a:avLst/>
              <a:gdLst/>
              <a:ahLst/>
              <a:cxnLst/>
              <a:rect r="r" b="b" t="t" l="l"/>
              <a:pathLst>
                <a:path h="1658641" w="3022581">
                  <a:moveTo>
                    <a:pt x="0" y="0"/>
                  </a:moveTo>
                  <a:lnTo>
                    <a:pt x="3022581" y="0"/>
                  </a:lnTo>
                  <a:lnTo>
                    <a:pt x="3022581" y="1658641"/>
                  </a:lnTo>
                  <a:lnTo>
                    <a:pt x="0" y="165864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grpSp>
        <p:nvGrpSpPr>
          <p:cNvPr name="Group 8" id="8"/>
          <p:cNvGrpSpPr/>
          <p:nvPr/>
        </p:nvGrpSpPr>
        <p:grpSpPr>
          <a:xfrm rot="0">
            <a:off x="415259" y="697484"/>
            <a:ext cx="9854405" cy="678011"/>
            <a:chOff x="0" y="0"/>
            <a:chExt cx="2595399" cy="178571"/>
          </a:xfrm>
        </p:grpSpPr>
        <p:sp>
          <p:nvSpPr>
            <p:cNvPr name="Freeform 9" id="9"/>
            <p:cNvSpPr/>
            <p:nvPr/>
          </p:nvSpPr>
          <p:spPr>
            <a:xfrm flipH="false" flipV="false" rot="0">
              <a:off x="0" y="0"/>
              <a:ext cx="2595399" cy="178571"/>
            </a:xfrm>
            <a:custGeom>
              <a:avLst/>
              <a:gdLst/>
              <a:ahLst/>
              <a:cxnLst/>
              <a:rect r="r" b="b" t="t" l="l"/>
              <a:pathLst>
                <a:path h="178571" w="2595399">
                  <a:moveTo>
                    <a:pt x="0" y="0"/>
                  </a:moveTo>
                  <a:lnTo>
                    <a:pt x="2595399" y="0"/>
                  </a:lnTo>
                  <a:lnTo>
                    <a:pt x="2595399" y="178571"/>
                  </a:lnTo>
                  <a:lnTo>
                    <a:pt x="0" y="178571"/>
                  </a:lnTo>
                  <a:close/>
                </a:path>
              </a:pathLst>
            </a:custGeom>
            <a:solidFill>
              <a:srgbClr val="5CDEE6"/>
            </a:solidFill>
          </p:spPr>
        </p:sp>
        <p:sp>
          <p:nvSpPr>
            <p:cNvPr name="TextBox 10" id="10"/>
            <p:cNvSpPr txBox="true"/>
            <p:nvPr/>
          </p:nvSpPr>
          <p:spPr>
            <a:xfrm>
              <a:off x="0" y="-38100"/>
              <a:ext cx="2595399" cy="216671"/>
            </a:xfrm>
            <a:prstGeom prst="rect">
              <a:avLst/>
            </a:prstGeom>
          </p:spPr>
          <p:txBody>
            <a:bodyPr anchor="ctr" rtlCol="false" tIns="50800" lIns="50800" bIns="50800" rIns="50800"/>
            <a:lstStyle/>
            <a:p>
              <a:pPr algn="ctr">
                <a:lnSpc>
                  <a:spcPts val="2659"/>
                </a:lnSpc>
                <a:spcBef>
                  <a:spcPct val="0"/>
                </a:spcBef>
              </a:pPr>
            </a:p>
          </p:txBody>
        </p:sp>
      </p:grpSp>
      <p:sp>
        <p:nvSpPr>
          <p:cNvPr name="TextBox 11" id="11"/>
          <p:cNvSpPr txBox="true"/>
          <p:nvPr/>
        </p:nvSpPr>
        <p:spPr>
          <a:xfrm rot="0">
            <a:off x="698097" y="4709833"/>
            <a:ext cx="16891806" cy="3813810"/>
          </a:xfrm>
          <a:prstGeom prst="rect">
            <a:avLst/>
          </a:prstGeom>
        </p:spPr>
        <p:txBody>
          <a:bodyPr anchor="t" rtlCol="false" tIns="0" lIns="0" bIns="0" rIns="0">
            <a:spAutoFit/>
          </a:bodyPr>
          <a:lstStyle/>
          <a:p>
            <a:pPr algn="l">
              <a:lnSpc>
                <a:spcPts val="5040"/>
              </a:lnSpc>
            </a:pPr>
            <a:r>
              <a:rPr lang="en-US" sz="3600">
                <a:solidFill>
                  <a:srgbClr val="000000"/>
                </a:solidFill>
                <a:latin typeface="Public Sans"/>
              </a:rPr>
              <a:t> A coleta de requisitos é a ação de interagir com stakeholder (stakeholder são todas as pessoas que uma empresa têm um tipo de interesse na gestão e nos resultados do projeto) responsável para descobrir quais são os requisitos responsável.</a:t>
            </a:r>
          </a:p>
          <a:p>
            <a:pPr algn="l">
              <a:lnSpc>
                <a:spcPts val="5040"/>
              </a:lnSpc>
            </a:pPr>
            <a:r>
              <a:rPr lang="en-US" sz="3600">
                <a:solidFill>
                  <a:srgbClr val="000000"/>
                </a:solidFill>
                <a:latin typeface="Public Sans"/>
              </a:rPr>
              <a:t> E para que aconteça uma boa coleta, é necessário que os passos iniciais do levantamento de requisitos sejam seguidos de uma forma adequada </a:t>
            </a:r>
          </a:p>
        </p:txBody>
      </p:sp>
      <p:sp>
        <p:nvSpPr>
          <p:cNvPr name="Freeform 12" id="12"/>
          <p:cNvSpPr/>
          <p:nvPr/>
        </p:nvSpPr>
        <p:spPr>
          <a:xfrm flipH="false" flipV="false" rot="0">
            <a:off x="11851470" y="689695"/>
            <a:ext cx="5738433" cy="3784039"/>
          </a:xfrm>
          <a:custGeom>
            <a:avLst/>
            <a:gdLst/>
            <a:ahLst/>
            <a:cxnLst/>
            <a:rect r="r" b="b" t="t" l="l"/>
            <a:pathLst>
              <a:path h="3784039" w="5738433">
                <a:moveTo>
                  <a:pt x="0" y="0"/>
                </a:moveTo>
                <a:lnTo>
                  <a:pt x="5738433" y="0"/>
                </a:lnTo>
                <a:lnTo>
                  <a:pt x="5738433" y="3784039"/>
                </a:lnTo>
                <a:lnTo>
                  <a:pt x="0" y="3784039"/>
                </a:lnTo>
                <a:lnTo>
                  <a:pt x="0" y="0"/>
                </a:lnTo>
                <a:close/>
              </a:path>
            </a:pathLst>
          </a:custGeom>
          <a:blipFill>
            <a:blip r:embed="rId4"/>
            <a:stretch>
              <a:fillRect l="0" t="0" r="0" b="0"/>
            </a:stretch>
          </a:blipFill>
        </p:spPr>
      </p:sp>
      <p:sp>
        <p:nvSpPr>
          <p:cNvPr name="TextBox 13" id="13"/>
          <p:cNvSpPr txBox="true"/>
          <p:nvPr/>
        </p:nvSpPr>
        <p:spPr>
          <a:xfrm rot="0">
            <a:off x="1367335" y="2303463"/>
            <a:ext cx="9854405" cy="415290"/>
          </a:xfrm>
          <a:prstGeom prst="rect">
            <a:avLst/>
          </a:prstGeom>
        </p:spPr>
        <p:txBody>
          <a:bodyPr anchor="t" rtlCol="false" tIns="0" lIns="0" bIns="0" rIns="0">
            <a:spAutoFit/>
          </a:bodyPr>
          <a:lstStyle/>
          <a:p>
            <a:pPr algn="l">
              <a:lnSpc>
                <a:spcPts val="3359"/>
              </a:lnSpc>
            </a:pPr>
            <a:r>
              <a:rPr lang="en-US" sz="2400">
                <a:solidFill>
                  <a:srgbClr val="000000"/>
                </a:solidFill>
                <a:latin typeface="Public Sans"/>
              </a:rPr>
              <a:t>a</a:t>
            </a:r>
          </a:p>
        </p:txBody>
      </p:sp>
      <p:sp>
        <p:nvSpPr>
          <p:cNvPr name="TextBox 14" id="14"/>
          <p:cNvSpPr txBox="true"/>
          <p:nvPr/>
        </p:nvSpPr>
        <p:spPr>
          <a:xfrm rot="0">
            <a:off x="206927" y="1175703"/>
            <a:ext cx="6087611" cy="1543050"/>
          </a:xfrm>
          <a:prstGeom prst="rect">
            <a:avLst/>
          </a:prstGeom>
        </p:spPr>
        <p:txBody>
          <a:bodyPr anchor="t" rtlCol="false" tIns="0" lIns="0" bIns="0" rIns="0">
            <a:spAutoFit/>
          </a:bodyPr>
          <a:lstStyle/>
          <a:p>
            <a:pPr algn="ctr">
              <a:lnSpc>
                <a:spcPts val="12599"/>
              </a:lnSpc>
            </a:pPr>
            <a:r>
              <a:rPr lang="en-US" sz="9000" spc="504">
                <a:solidFill>
                  <a:srgbClr val="000000"/>
                </a:solidFill>
                <a:latin typeface="Gotham Condensed Bold"/>
              </a:rPr>
              <a:t>2.3.1. COLETA</a:t>
            </a:r>
          </a:p>
        </p:txBody>
      </p:sp>
      <p:sp>
        <p:nvSpPr>
          <p:cNvPr name="TextBox 15" id="15"/>
          <p:cNvSpPr txBox="true"/>
          <p:nvPr/>
        </p:nvSpPr>
        <p:spPr>
          <a:xfrm rot="0">
            <a:off x="415259" y="-155201"/>
            <a:ext cx="4689715" cy="1533919"/>
          </a:xfrm>
          <a:prstGeom prst="rect">
            <a:avLst/>
          </a:prstGeom>
        </p:spPr>
        <p:txBody>
          <a:bodyPr anchor="t" rtlCol="false" tIns="0" lIns="0" bIns="0" rIns="0">
            <a:spAutoFit/>
          </a:bodyPr>
          <a:lstStyle/>
          <a:p>
            <a:pPr algn="l">
              <a:lnSpc>
                <a:spcPts val="12578"/>
              </a:lnSpc>
            </a:pPr>
            <a:r>
              <a:rPr lang="en-US" sz="8984" spc="503">
                <a:solidFill>
                  <a:srgbClr val="000000"/>
                </a:solidFill>
                <a:latin typeface="Gotham Condensed Bold"/>
              </a:rPr>
              <a:t>2.3. FASES :</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063948" y="1028700"/>
            <a:ext cx="6160103" cy="443225"/>
            <a:chOff x="0" y="0"/>
            <a:chExt cx="1622414" cy="116734"/>
          </a:xfrm>
        </p:grpSpPr>
        <p:sp>
          <p:nvSpPr>
            <p:cNvPr name="Freeform 3" id="3"/>
            <p:cNvSpPr/>
            <p:nvPr/>
          </p:nvSpPr>
          <p:spPr>
            <a:xfrm flipH="false" flipV="false" rot="0">
              <a:off x="0" y="0"/>
              <a:ext cx="1622414" cy="116734"/>
            </a:xfrm>
            <a:custGeom>
              <a:avLst/>
              <a:gdLst/>
              <a:ahLst/>
              <a:cxnLst/>
              <a:rect r="r" b="b" t="t" l="l"/>
              <a:pathLst>
                <a:path h="116734" w="1622414">
                  <a:moveTo>
                    <a:pt x="0" y="0"/>
                  </a:moveTo>
                  <a:lnTo>
                    <a:pt x="1622414" y="0"/>
                  </a:lnTo>
                  <a:lnTo>
                    <a:pt x="1622414" y="116734"/>
                  </a:lnTo>
                  <a:lnTo>
                    <a:pt x="0" y="116734"/>
                  </a:lnTo>
                  <a:close/>
                </a:path>
              </a:pathLst>
            </a:custGeom>
            <a:solidFill>
              <a:srgbClr val="FD828D"/>
            </a:solidFill>
          </p:spPr>
        </p:sp>
        <p:sp>
          <p:nvSpPr>
            <p:cNvPr name="TextBox 4" id="4"/>
            <p:cNvSpPr txBox="true"/>
            <p:nvPr/>
          </p:nvSpPr>
          <p:spPr>
            <a:xfrm>
              <a:off x="0" y="-38100"/>
              <a:ext cx="1622414" cy="154834"/>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599680" y="3125805"/>
            <a:ext cx="8368808" cy="3448947"/>
            <a:chOff x="0" y="0"/>
            <a:chExt cx="2204131" cy="908365"/>
          </a:xfrm>
        </p:grpSpPr>
        <p:sp>
          <p:nvSpPr>
            <p:cNvPr name="Freeform 6" id="6"/>
            <p:cNvSpPr/>
            <p:nvPr/>
          </p:nvSpPr>
          <p:spPr>
            <a:xfrm flipH="false" flipV="false" rot="0">
              <a:off x="0" y="0"/>
              <a:ext cx="2204131" cy="908365"/>
            </a:xfrm>
            <a:custGeom>
              <a:avLst/>
              <a:gdLst/>
              <a:ahLst/>
              <a:cxnLst/>
              <a:rect r="r" b="b" t="t" l="l"/>
              <a:pathLst>
                <a:path h="908365" w="2204131">
                  <a:moveTo>
                    <a:pt x="0" y="0"/>
                  </a:moveTo>
                  <a:lnTo>
                    <a:pt x="2204131" y="0"/>
                  </a:lnTo>
                  <a:lnTo>
                    <a:pt x="2204131" y="908365"/>
                  </a:lnTo>
                  <a:lnTo>
                    <a:pt x="0" y="908365"/>
                  </a:lnTo>
                  <a:close/>
                </a:path>
              </a:pathLst>
            </a:custGeom>
            <a:solidFill>
              <a:srgbClr val="FFD1D5"/>
            </a:solidFill>
          </p:spPr>
        </p:sp>
        <p:sp>
          <p:nvSpPr>
            <p:cNvPr name="TextBox 7" id="7"/>
            <p:cNvSpPr txBox="true"/>
            <p:nvPr/>
          </p:nvSpPr>
          <p:spPr>
            <a:xfrm>
              <a:off x="0" y="-38100"/>
              <a:ext cx="2204131" cy="946465"/>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6063948" y="1971405"/>
            <a:ext cx="6160103" cy="443225"/>
            <a:chOff x="0" y="0"/>
            <a:chExt cx="1622414" cy="116734"/>
          </a:xfrm>
        </p:grpSpPr>
        <p:sp>
          <p:nvSpPr>
            <p:cNvPr name="Freeform 9" id="9"/>
            <p:cNvSpPr/>
            <p:nvPr/>
          </p:nvSpPr>
          <p:spPr>
            <a:xfrm flipH="false" flipV="false" rot="0">
              <a:off x="0" y="0"/>
              <a:ext cx="1622414" cy="116734"/>
            </a:xfrm>
            <a:custGeom>
              <a:avLst/>
              <a:gdLst/>
              <a:ahLst/>
              <a:cxnLst/>
              <a:rect r="r" b="b" t="t" l="l"/>
              <a:pathLst>
                <a:path h="116734" w="1622414">
                  <a:moveTo>
                    <a:pt x="0" y="0"/>
                  </a:moveTo>
                  <a:lnTo>
                    <a:pt x="1622414" y="0"/>
                  </a:lnTo>
                  <a:lnTo>
                    <a:pt x="1622414" y="116734"/>
                  </a:lnTo>
                  <a:lnTo>
                    <a:pt x="0" y="116734"/>
                  </a:lnTo>
                  <a:close/>
                </a:path>
              </a:pathLst>
            </a:custGeom>
            <a:solidFill>
              <a:srgbClr val="FD828D"/>
            </a:solidFill>
          </p:spPr>
        </p:sp>
        <p:sp>
          <p:nvSpPr>
            <p:cNvPr name="TextBox 10" id="10"/>
            <p:cNvSpPr txBox="true"/>
            <p:nvPr/>
          </p:nvSpPr>
          <p:spPr>
            <a:xfrm>
              <a:off x="0" y="-38100"/>
              <a:ext cx="1622414" cy="154834"/>
            </a:xfrm>
            <a:prstGeom prst="rect">
              <a:avLst/>
            </a:prstGeom>
          </p:spPr>
          <p:txBody>
            <a:bodyPr anchor="ctr" rtlCol="false" tIns="50800" lIns="50800" bIns="50800" rIns="50800"/>
            <a:lstStyle/>
            <a:p>
              <a:pPr algn="ctr">
                <a:lnSpc>
                  <a:spcPts val="2659"/>
                </a:lnSpc>
                <a:spcBef>
                  <a:spcPct val="0"/>
                </a:spcBef>
              </a:pPr>
            </a:p>
          </p:txBody>
        </p:sp>
      </p:grpSp>
      <p:grpSp>
        <p:nvGrpSpPr>
          <p:cNvPr name="Group 11" id="11"/>
          <p:cNvGrpSpPr/>
          <p:nvPr/>
        </p:nvGrpSpPr>
        <p:grpSpPr>
          <a:xfrm rot="0">
            <a:off x="8968488" y="6574752"/>
            <a:ext cx="8208556" cy="3712248"/>
            <a:chOff x="0" y="0"/>
            <a:chExt cx="2161924" cy="977711"/>
          </a:xfrm>
        </p:grpSpPr>
        <p:sp>
          <p:nvSpPr>
            <p:cNvPr name="Freeform 12" id="12"/>
            <p:cNvSpPr/>
            <p:nvPr/>
          </p:nvSpPr>
          <p:spPr>
            <a:xfrm flipH="false" flipV="false" rot="0">
              <a:off x="0" y="0"/>
              <a:ext cx="2161924" cy="977711"/>
            </a:xfrm>
            <a:custGeom>
              <a:avLst/>
              <a:gdLst/>
              <a:ahLst/>
              <a:cxnLst/>
              <a:rect r="r" b="b" t="t" l="l"/>
              <a:pathLst>
                <a:path h="977711" w="2161924">
                  <a:moveTo>
                    <a:pt x="0" y="0"/>
                  </a:moveTo>
                  <a:lnTo>
                    <a:pt x="2161924" y="0"/>
                  </a:lnTo>
                  <a:lnTo>
                    <a:pt x="2161924" y="977711"/>
                  </a:lnTo>
                  <a:lnTo>
                    <a:pt x="0" y="977711"/>
                  </a:lnTo>
                  <a:close/>
                </a:path>
              </a:pathLst>
            </a:custGeom>
            <a:solidFill>
              <a:srgbClr val="FFD1D5"/>
            </a:solidFill>
          </p:spPr>
        </p:sp>
        <p:sp>
          <p:nvSpPr>
            <p:cNvPr name="TextBox 13" id="13"/>
            <p:cNvSpPr txBox="true"/>
            <p:nvPr/>
          </p:nvSpPr>
          <p:spPr>
            <a:xfrm>
              <a:off x="0" y="-38100"/>
              <a:ext cx="2161924" cy="1015811"/>
            </a:xfrm>
            <a:prstGeom prst="rect">
              <a:avLst/>
            </a:prstGeom>
          </p:spPr>
          <p:txBody>
            <a:bodyPr anchor="ctr" rtlCol="false" tIns="50800" lIns="50800" bIns="50800" rIns="50800"/>
            <a:lstStyle/>
            <a:p>
              <a:pPr algn="ctr">
                <a:lnSpc>
                  <a:spcPts val="2659"/>
                </a:lnSpc>
                <a:spcBef>
                  <a:spcPct val="0"/>
                </a:spcBef>
              </a:pPr>
            </a:p>
          </p:txBody>
        </p:sp>
      </p:grpSp>
      <p:sp>
        <p:nvSpPr>
          <p:cNvPr name="Freeform 14" id="14"/>
          <p:cNvSpPr/>
          <p:nvPr/>
        </p:nvSpPr>
        <p:spPr>
          <a:xfrm flipH="false" flipV="false" rot="0">
            <a:off x="10072401" y="6885576"/>
            <a:ext cx="5940918" cy="3123853"/>
          </a:xfrm>
          <a:custGeom>
            <a:avLst/>
            <a:gdLst/>
            <a:ahLst/>
            <a:cxnLst/>
            <a:rect r="r" b="b" t="t" l="l"/>
            <a:pathLst>
              <a:path h="3123853" w="5940918">
                <a:moveTo>
                  <a:pt x="0" y="0"/>
                </a:moveTo>
                <a:lnTo>
                  <a:pt x="5940917" y="0"/>
                </a:lnTo>
                <a:lnTo>
                  <a:pt x="5940917" y="3123853"/>
                </a:lnTo>
                <a:lnTo>
                  <a:pt x="0" y="3123853"/>
                </a:lnTo>
                <a:lnTo>
                  <a:pt x="0" y="0"/>
                </a:lnTo>
                <a:close/>
              </a:path>
            </a:pathLst>
          </a:custGeom>
          <a:blipFill>
            <a:blip r:embed="rId2"/>
            <a:stretch>
              <a:fillRect l="0" t="-1923" r="0" b="-1923"/>
            </a:stretch>
          </a:blipFill>
        </p:spPr>
      </p:sp>
      <p:sp>
        <p:nvSpPr>
          <p:cNvPr name="TextBox 15" id="15"/>
          <p:cNvSpPr txBox="true"/>
          <p:nvPr/>
        </p:nvSpPr>
        <p:spPr>
          <a:xfrm rot="0">
            <a:off x="814190" y="3565832"/>
            <a:ext cx="7939788" cy="5020022"/>
          </a:xfrm>
          <a:prstGeom prst="rect">
            <a:avLst/>
          </a:prstGeom>
        </p:spPr>
        <p:txBody>
          <a:bodyPr anchor="t" rtlCol="false" tIns="0" lIns="0" bIns="0" rIns="0">
            <a:spAutoFit/>
          </a:bodyPr>
          <a:lstStyle/>
          <a:p>
            <a:pPr algn="l">
              <a:lnSpc>
                <a:spcPts val="4148"/>
              </a:lnSpc>
            </a:pPr>
            <a:r>
              <a:rPr lang="en-US" sz="2962">
                <a:solidFill>
                  <a:srgbClr val="000000"/>
                </a:solidFill>
                <a:latin typeface="Public Sans"/>
              </a:rPr>
              <a:t> A análise é método que engloba o estudo das necessidade do usuário, para que uma definição adequada seja aplicada gerando um melhor resultado na finalização do softwares.</a:t>
            </a:r>
          </a:p>
          <a:p>
            <a:pPr algn="l">
              <a:lnSpc>
                <a:spcPts val="4148"/>
              </a:lnSpc>
            </a:pPr>
          </a:p>
          <a:p>
            <a:pPr algn="l">
              <a:lnSpc>
                <a:spcPts val="2113"/>
              </a:lnSpc>
            </a:pPr>
          </a:p>
          <a:p>
            <a:pPr algn="l">
              <a:lnSpc>
                <a:spcPts val="2113"/>
              </a:lnSpc>
            </a:pPr>
          </a:p>
          <a:p>
            <a:pPr algn="l">
              <a:lnSpc>
                <a:spcPts val="2113"/>
              </a:lnSpc>
            </a:pPr>
          </a:p>
          <a:p>
            <a:pPr algn="l">
              <a:lnSpc>
                <a:spcPts val="2113"/>
              </a:lnSpc>
            </a:pPr>
          </a:p>
          <a:p>
            <a:pPr algn="l">
              <a:lnSpc>
                <a:spcPts val="2113"/>
              </a:lnSpc>
            </a:pPr>
          </a:p>
          <a:p>
            <a:pPr algn="l">
              <a:lnSpc>
                <a:spcPts val="2113"/>
              </a:lnSpc>
            </a:pPr>
          </a:p>
          <a:p>
            <a:pPr algn="l">
              <a:lnSpc>
                <a:spcPts val="2113"/>
              </a:lnSpc>
            </a:pPr>
          </a:p>
        </p:txBody>
      </p:sp>
      <p:sp>
        <p:nvSpPr>
          <p:cNvPr name="TextBox 16" id="16"/>
          <p:cNvSpPr txBox="true"/>
          <p:nvPr/>
        </p:nvSpPr>
        <p:spPr>
          <a:xfrm rot="0">
            <a:off x="6070088" y="1154793"/>
            <a:ext cx="6868294" cy="1038225"/>
          </a:xfrm>
          <a:prstGeom prst="rect">
            <a:avLst/>
          </a:prstGeom>
        </p:spPr>
        <p:txBody>
          <a:bodyPr anchor="t" rtlCol="false" tIns="0" lIns="0" bIns="0" rIns="0">
            <a:spAutoFit/>
          </a:bodyPr>
          <a:lstStyle/>
          <a:p>
            <a:pPr algn="l" marL="0" indent="0" lvl="0">
              <a:lnSpc>
                <a:spcPts val="8400"/>
              </a:lnSpc>
            </a:pPr>
            <a:r>
              <a:rPr lang="en-US" sz="6000" spc="336">
                <a:solidFill>
                  <a:srgbClr val="000000"/>
                </a:solidFill>
                <a:latin typeface="Gotham Condensed Bold"/>
              </a:rPr>
              <a:t>2.3.2. Análise</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1312245"/>
            <a:ext cx="16230600" cy="443225"/>
            <a:chOff x="0" y="0"/>
            <a:chExt cx="4274726" cy="116734"/>
          </a:xfrm>
        </p:grpSpPr>
        <p:sp>
          <p:nvSpPr>
            <p:cNvPr name="Freeform 3" id="3"/>
            <p:cNvSpPr/>
            <p:nvPr/>
          </p:nvSpPr>
          <p:spPr>
            <a:xfrm flipH="false" flipV="false" rot="0">
              <a:off x="0" y="0"/>
              <a:ext cx="4274726" cy="116734"/>
            </a:xfrm>
            <a:custGeom>
              <a:avLst/>
              <a:gdLst/>
              <a:ahLst/>
              <a:cxnLst/>
              <a:rect r="r" b="b" t="t" l="l"/>
              <a:pathLst>
                <a:path h="116734" w="4274726">
                  <a:moveTo>
                    <a:pt x="0" y="0"/>
                  </a:moveTo>
                  <a:lnTo>
                    <a:pt x="4274726" y="0"/>
                  </a:lnTo>
                  <a:lnTo>
                    <a:pt x="4274726" y="116734"/>
                  </a:lnTo>
                  <a:lnTo>
                    <a:pt x="0" y="116734"/>
                  </a:lnTo>
                  <a:close/>
                </a:path>
              </a:pathLst>
            </a:custGeom>
            <a:solidFill>
              <a:srgbClr val="E8A0FD"/>
            </a:solidFill>
          </p:spPr>
        </p:sp>
        <p:sp>
          <p:nvSpPr>
            <p:cNvPr name="TextBox 4" id="4"/>
            <p:cNvSpPr txBox="true"/>
            <p:nvPr/>
          </p:nvSpPr>
          <p:spPr>
            <a:xfrm>
              <a:off x="0" y="-38100"/>
              <a:ext cx="4274726" cy="154834"/>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881846" y="2958367"/>
            <a:ext cx="10111609" cy="4144191"/>
            <a:chOff x="0" y="0"/>
            <a:chExt cx="2663140" cy="1091474"/>
          </a:xfrm>
        </p:grpSpPr>
        <p:sp>
          <p:nvSpPr>
            <p:cNvPr name="Freeform 6" id="6"/>
            <p:cNvSpPr/>
            <p:nvPr/>
          </p:nvSpPr>
          <p:spPr>
            <a:xfrm flipH="false" flipV="false" rot="0">
              <a:off x="0" y="0"/>
              <a:ext cx="2663140" cy="1091474"/>
            </a:xfrm>
            <a:custGeom>
              <a:avLst/>
              <a:gdLst/>
              <a:ahLst/>
              <a:cxnLst/>
              <a:rect r="r" b="b" t="t" l="l"/>
              <a:pathLst>
                <a:path h="1091474" w="2663140">
                  <a:moveTo>
                    <a:pt x="0" y="0"/>
                  </a:moveTo>
                  <a:lnTo>
                    <a:pt x="2663140" y="0"/>
                  </a:lnTo>
                  <a:lnTo>
                    <a:pt x="2663140" y="1091474"/>
                  </a:lnTo>
                  <a:lnTo>
                    <a:pt x="0" y="1091474"/>
                  </a:lnTo>
                  <a:close/>
                </a:path>
              </a:pathLst>
            </a:custGeom>
            <a:solidFill>
              <a:srgbClr val="F4DEFA"/>
            </a:solidFill>
          </p:spPr>
        </p:sp>
        <p:sp>
          <p:nvSpPr>
            <p:cNvPr name="TextBox 7" id="7"/>
            <p:cNvSpPr txBox="true"/>
            <p:nvPr/>
          </p:nvSpPr>
          <p:spPr>
            <a:xfrm>
              <a:off x="0" y="-38100"/>
              <a:ext cx="2663140" cy="1129574"/>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9229762" y="7102558"/>
            <a:ext cx="9809731" cy="3981641"/>
            <a:chOff x="0" y="0"/>
            <a:chExt cx="2583633" cy="1048663"/>
          </a:xfrm>
        </p:grpSpPr>
        <p:sp>
          <p:nvSpPr>
            <p:cNvPr name="Freeform 9" id="9"/>
            <p:cNvSpPr/>
            <p:nvPr/>
          </p:nvSpPr>
          <p:spPr>
            <a:xfrm flipH="false" flipV="false" rot="0">
              <a:off x="0" y="0"/>
              <a:ext cx="2583633" cy="1048663"/>
            </a:xfrm>
            <a:custGeom>
              <a:avLst/>
              <a:gdLst/>
              <a:ahLst/>
              <a:cxnLst/>
              <a:rect r="r" b="b" t="t" l="l"/>
              <a:pathLst>
                <a:path h="1048663" w="2583633">
                  <a:moveTo>
                    <a:pt x="0" y="0"/>
                  </a:moveTo>
                  <a:lnTo>
                    <a:pt x="2583633" y="0"/>
                  </a:lnTo>
                  <a:lnTo>
                    <a:pt x="2583633" y="1048663"/>
                  </a:lnTo>
                  <a:lnTo>
                    <a:pt x="0" y="1048663"/>
                  </a:lnTo>
                  <a:close/>
                </a:path>
              </a:pathLst>
            </a:custGeom>
            <a:solidFill>
              <a:srgbClr val="F4DEFA"/>
            </a:solidFill>
          </p:spPr>
        </p:sp>
        <p:sp>
          <p:nvSpPr>
            <p:cNvPr name="TextBox 10" id="10"/>
            <p:cNvSpPr txBox="true"/>
            <p:nvPr/>
          </p:nvSpPr>
          <p:spPr>
            <a:xfrm>
              <a:off x="0" y="-38100"/>
              <a:ext cx="2583633" cy="1086763"/>
            </a:xfrm>
            <a:prstGeom prst="rect">
              <a:avLst/>
            </a:prstGeom>
          </p:spPr>
          <p:txBody>
            <a:bodyPr anchor="ctr" rtlCol="false" tIns="50800" lIns="50800" bIns="50800" rIns="50800"/>
            <a:lstStyle/>
            <a:p>
              <a:pPr algn="ctr">
                <a:lnSpc>
                  <a:spcPts val="2659"/>
                </a:lnSpc>
                <a:spcBef>
                  <a:spcPct val="0"/>
                </a:spcBef>
              </a:pPr>
            </a:p>
          </p:txBody>
        </p:sp>
      </p:grpSp>
      <p:grpSp>
        <p:nvGrpSpPr>
          <p:cNvPr name="Group 11" id="11"/>
          <p:cNvGrpSpPr/>
          <p:nvPr/>
        </p:nvGrpSpPr>
        <p:grpSpPr>
          <a:xfrm rot="5400000">
            <a:off x="9610896" y="-1678513"/>
            <a:ext cx="5566734" cy="27863242"/>
            <a:chOff x="0" y="0"/>
            <a:chExt cx="7422312" cy="37150989"/>
          </a:xfrm>
        </p:grpSpPr>
        <p:sp>
          <p:nvSpPr>
            <p:cNvPr name="Freeform 12" id="12"/>
            <p:cNvSpPr/>
            <p:nvPr/>
          </p:nvSpPr>
          <p:spPr>
            <a:xfrm flipH="false" flipV="false" rot="0">
              <a:off x="0" y="33077995"/>
              <a:ext cx="7422312" cy="4072994"/>
            </a:xfrm>
            <a:custGeom>
              <a:avLst/>
              <a:gdLst/>
              <a:ahLst/>
              <a:cxnLst/>
              <a:rect r="r" b="b" t="t" l="l"/>
              <a:pathLst>
                <a:path h="4072994" w="7422312">
                  <a:moveTo>
                    <a:pt x="0" y="0"/>
                  </a:moveTo>
                  <a:lnTo>
                    <a:pt x="7422312" y="0"/>
                  </a:lnTo>
                  <a:lnTo>
                    <a:pt x="7422312" y="4072994"/>
                  </a:lnTo>
                  <a:lnTo>
                    <a:pt x="0" y="407299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3" id="13"/>
            <p:cNvSpPr/>
            <p:nvPr/>
          </p:nvSpPr>
          <p:spPr>
            <a:xfrm flipH="false" flipV="false" rot="0">
              <a:off x="0" y="28352567"/>
              <a:ext cx="7422312" cy="4072994"/>
            </a:xfrm>
            <a:custGeom>
              <a:avLst/>
              <a:gdLst/>
              <a:ahLst/>
              <a:cxnLst/>
              <a:rect r="r" b="b" t="t" l="l"/>
              <a:pathLst>
                <a:path h="4072994" w="7422312">
                  <a:moveTo>
                    <a:pt x="0" y="0"/>
                  </a:moveTo>
                  <a:lnTo>
                    <a:pt x="7422312" y="0"/>
                  </a:lnTo>
                  <a:lnTo>
                    <a:pt x="7422312" y="4072994"/>
                  </a:lnTo>
                  <a:lnTo>
                    <a:pt x="0" y="407299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4" id="14"/>
            <p:cNvSpPr/>
            <p:nvPr/>
          </p:nvSpPr>
          <p:spPr>
            <a:xfrm flipH="false" flipV="false" rot="0">
              <a:off x="0" y="23627140"/>
              <a:ext cx="7422312" cy="4072994"/>
            </a:xfrm>
            <a:custGeom>
              <a:avLst/>
              <a:gdLst/>
              <a:ahLst/>
              <a:cxnLst/>
              <a:rect r="r" b="b" t="t" l="l"/>
              <a:pathLst>
                <a:path h="4072994" w="7422312">
                  <a:moveTo>
                    <a:pt x="0" y="0"/>
                  </a:moveTo>
                  <a:lnTo>
                    <a:pt x="7422312" y="0"/>
                  </a:lnTo>
                  <a:lnTo>
                    <a:pt x="7422312" y="4072993"/>
                  </a:lnTo>
                  <a:lnTo>
                    <a:pt x="0" y="407299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5" id="15"/>
            <p:cNvSpPr/>
            <p:nvPr/>
          </p:nvSpPr>
          <p:spPr>
            <a:xfrm flipH="false" flipV="false" rot="0">
              <a:off x="0" y="18901712"/>
              <a:ext cx="7422312" cy="4072994"/>
            </a:xfrm>
            <a:custGeom>
              <a:avLst/>
              <a:gdLst/>
              <a:ahLst/>
              <a:cxnLst/>
              <a:rect r="r" b="b" t="t" l="l"/>
              <a:pathLst>
                <a:path h="4072994" w="7422312">
                  <a:moveTo>
                    <a:pt x="0" y="0"/>
                  </a:moveTo>
                  <a:lnTo>
                    <a:pt x="7422312" y="0"/>
                  </a:lnTo>
                  <a:lnTo>
                    <a:pt x="7422312" y="4072994"/>
                  </a:lnTo>
                  <a:lnTo>
                    <a:pt x="0" y="407299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6" id="16"/>
            <p:cNvSpPr/>
            <p:nvPr/>
          </p:nvSpPr>
          <p:spPr>
            <a:xfrm flipH="false" flipV="false" rot="0">
              <a:off x="0" y="14176284"/>
              <a:ext cx="7422312" cy="4072994"/>
            </a:xfrm>
            <a:custGeom>
              <a:avLst/>
              <a:gdLst/>
              <a:ahLst/>
              <a:cxnLst/>
              <a:rect r="r" b="b" t="t" l="l"/>
              <a:pathLst>
                <a:path h="4072994" w="7422312">
                  <a:moveTo>
                    <a:pt x="0" y="0"/>
                  </a:moveTo>
                  <a:lnTo>
                    <a:pt x="7422312" y="0"/>
                  </a:lnTo>
                  <a:lnTo>
                    <a:pt x="7422312" y="4072994"/>
                  </a:lnTo>
                  <a:lnTo>
                    <a:pt x="0" y="407299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7" id="17"/>
            <p:cNvSpPr/>
            <p:nvPr/>
          </p:nvSpPr>
          <p:spPr>
            <a:xfrm flipH="false" flipV="false" rot="0">
              <a:off x="0" y="9450856"/>
              <a:ext cx="7422312" cy="4072994"/>
            </a:xfrm>
            <a:custGeom>
              <a:avLst/>
              <a:gdLst/>
              <a:ahLst/>
              <a:cxnLst/>
              <a:rect r="r" b="b" t="t" l="l"/>
              <a:pathLst>
                <a:path h="4072994" w="7422312">
                  <a:moveTo>
                    <a:pt x="0" y="0"/>
                  </a:moveTo>
                  <a:lnTo>
                    <a:pt x="7422312" y="0"/>
                  </a:lnTo>
                  <a:lnTo>
                    <a:pt x="7422312" y="4072994"/>
                  </a:lnTo>
                  <a:lnTo>
                    <a:pt x="0" y="407299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8" id="18"/>
            <p:cNvSpPr/>
            <p:nvPr/>
          </p:nvSpPr>
          <p:spPr>
            <a:xfrm flipH="false" flipV="false" rot="0">
              <a:off x="0" y="4725428"/>
              <a:ext cx="7422312" cy="4072994"/>
            </a:xfrm>
            <a:custGeom>
              <a:avLst/>
              <a:gdLst/>
              <a:ahLst/>
              <a:cxnLst/>
              <a:rect r="r" b="b" t="t" l="l"/>
              <a:pathLst>
                <a:path h="4072994" w="7422312">
                  <a:moveTo>
                    <a:pt x="0" y="0"/>
                  </a:moveTo>
                  <a:lnTo>
                    <a:pt x="7422312" y="0"/>
                  </a:lnTo>
                  <a:lnTo>
                    <a:pt x="7422312" y="4072994"/>
                  </a:lnTo>
                  <a:lnTo>
                    <a:pt x="0" y="407299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9" id="19"/>
            <p:cNvSpPr/>
            <p:nvPr/>
          </p:nvSpPr>
          <p:spPr>
            <a:xfrm flipH="false" flipV="false" rot="0">
              <a:off x="0" y="0"/>
              <a:ext cx="7422312" cy="4072994"/>
            </a:xfrm>
            <a:custGeom>
              <a:avLst/>
              <a:gdLst/>
              <a:ahLst/>
              <a:cxnLst/>
              <a:rect r="r" b="b" t="t" l="l"/>
              <a:pathLst>
                <a:path h="4072994" w="7422312">
                  <a:moveTo>
                    <a:pt x="0" y="0"/>
                  </a:moveTo>
                  <a:lnTo>
                    <a:pt x="7422312" y="0"/>
                  </a:lnTo>
                  <a:lnTo>
                    <a:pt x="7422312" y="4072994"/>
                  </a:lnTo>
                  <a:lnTo>
                    <a:pt x="0" y="407299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sp>
        <p:nvSpPr>
          <p:cNvPr name="Freeform 20" id="20"/>
          <p:cNvSpPr/>
          <p:nvPr/>
        </p:nvSpPr>
        <p:spPr>
          <a:xfrm flipH="false" flipV="false" rot="0">
            <a:off x="10533124" y="2958367"/>
            <a:ext cx="6726176" cy="3766658"/>
          </a:xfrm>
          <a:custGeom>
            <a:avLst/>
            <a:gdLst/>
            <a:ahLst/>
            <a:cxnLst/>
            <a:rect r="r" b="b" t="t" l="l"/>
            <a:pathLst>
              <a:path h="3766658" w="6726176">
                <a:moveTo>
                  <a:pt x="0" y="0"/>
                </a:moveTo>
                <a:lnTo>
                  <a:pt x="6726176" y="0"/>
                </a:lnTo>
                <a:lnTo>
                  <a:pt x="6726176" y="3766659"/>
                </a:lnTo>
                <a:lnTo>
                  <a:pt x="0" y="3766659"/>
                </a:lnTo>
                <a:lnTo>
                  <a:pt x="0" y="0"/>
                </a:lnTo>
                <a:close/>
              </a:path>
            </a:pathLst>
          </a:custGeom>
          <a:blipFill>
            <a:blip r:embed="rId4"/>
            <a:stretch>
              <a:fillRect l="0" t="0" r="0" b="0"/>
            </a:stretch>
          </a:blipFill>
        </p:spPr>
      </p:sp>
      <p:sp>
        <p:nvSpPr>
          <p:cNvPr name="TextBox 21" id="21"/>
          <p:cNvSpPr txBox="true"/>
          <p:nvPr/>
        </p:nvSpPr>
        <p:spPr>
          <a:xfrm rot="0">
            <a:off x="1028700" y="831545"/>
            <a:ext cx="15520873" cy="923925"/>
          </a:xfrm>
          <a:prstGeom prst="rect">
            <a:avLst/>
          </a:prstGeom>
        </p:spPr>
        <p:txBody>
          <a:bodyPr anchor="t" rtlCol="false" tIns="0" lIns="0" bIns="0" rIns="0">
            <a:spAutoFit/>
          </a:bodyPr>
          <a:lstStyle/>
          <a:p>
            <a:pPr algn="l" marL="0" indent="0" lvl="0">
              <a:lnSpc>
                <a:spcPts val="7200"/>
              </a:lnSpc>
              <a:spcBef>
                <a:spcPct val="0"/>
              </a:spcBef>
            </a:pPr>
            <a:r>
              <a:rPr lang="en-US" sz="6000" spc="336">
                <a:solidFill>
                  <a:srgbClr val="000000"/>
                </a:solidFill>
                <a:latin typeface="Gotham Condensed Bold"/>
              </a:rPr>
              <a:t>2.3.3 Registro</a:t>
            </a:r>
          </a:p>
        </p:txBody>
      </p:sp>
      <p:sp>
        <p:nvSpPr>
          <p:cNvPr name="TextBox 22" id="22"/>
          <p:cNvSpPr txBox="true"/>
          <p:nvPr/>
        </p:nvSpPr>
        <p:spPr>
          <a:xfrm rot="0">
            <a:off x="351936" y="3100400"/>
            <a:ext cx="8437201" cy="3452490"/>
          </a:xfrm>
          <a:prstGeom prst="rect">
            <a:avLst/>
          </a:prstGeom>
        </p:spPr>
        <p:txBody>
          <a:bodyPr anchor="t" rtlCol="false" tIns="0" lIns="0" bIns="0" rIns="0">
            <a:spAutoFit/>
          </a:bodyPr>
          <a:lstStyle/>
          <a:p>
            <a:pPr algn="l">
              <a:lnSpc>
                <a:spcPts val="4552"/>
              </a:lnSpc>
            </a:pPr>
            <a:r>
              <a:rPr lang="en-US" sz="3251">
                <a:solidFill>
                  <a:srgbClr val="000000"/>
                </a:solidFill>
                <a:latin typeface="Public Sans"/>
              </a:rPr>
              <a:t>Um </a:t>
            </a:r>
            <a:r>
              <a:rPr lang="en-US" sz="3251">
                <a:solidFill>
                  <a:srgbClr val="000000"/>
                </a:solidFill>
                <a:latin typeface="Public Sans Medium"/>
              </a:rPr>
              <a:t>registro é</a:t>
            </a:r>
            <a:r>
              <a:rPr lang="en-US" sz="3251">
                <a:solidFill>
                  <a:srgbClr val="000000"/>
                </a:solidFill>
                <a:latin typeface="Public Sans"/>
              </a:rPr>
              <a:t> um documento ou outra entidade eletrônica ou física em uma organização que serve como evidência de uma atividade ou transação executada pela organização e que exige retenção por algum período de tempo.</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80357" y="1028700"/>
            <a:ext cx="16230600" cy="443225"/>
            <a:chOff x="0" y="0"/>
            <a:chExt cx="4274726" cy="116734"/>
          </a:xfrm>
        </p:grpSpPr>
        <p:sp>
          <p:nvSpPr>
            <p:cNvPr name="Freeform 3" id="3"/>
            <p:cNvSpPr/>
            <p:nvPr/>
          </p:nvSpPr>
          <p:spPr>
            <a:xfrm flipH="false" flipV="false" rot="0">
              <a:off x="0" y="0"/>
              <a:ext cx="4274726" cy="116734"/>
            </a:xfrm>
            <a:custGeom>
              <a:avLst/>
              <a:gdLst/>
              <a:ahLst/>
              <a:cxnLst/>
              <a:rect r="r" b="b" t="t" l="l"/>
              <a:pathLst>
                <a:path h="116734" w="4274726">
                  <a:moveTo>
                    <a:pt x="0" y="0"/>
                  </a:moveTo>
                  <a:lnTo>
                    <a:pt x="4274726" y="0"/>
                  </a:lnTo>
                  <a:lnTo>
                    <a:pt x="4274726" y="116734"/>
                  </a:lnTo>
                  <a:lnTo>
                    <a:pt x="0" y="116734"/>
                  </a:lnTo>
                  <a:close/>
                </a:path>
              </a:pathLst>
            </a:custGeom>
            <a:solidFill>
              <a:srgbClr val="5CDEE6"/>
            </a:solidFill>
          </p:spPr>
        </p:sp>
        <p:sp>
          <p:nvSpPr>
            <p:cNvPr name="TextBox 4" id="4"/>
            <p:cNvSpPr txBox="true"/>
            <p:nvPr/>
          </p:nvSpPr>
          <p:spPr>
            <a:xfrm>
              <a:off x="0" y="-38100"/>
              <a:ext cx="4274726" cy="154834"/>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5400000">
            <a:off x="-285842" y="3838749"/>
            <a:ext cx="7540564" cy="4399626"/>
            <a:chOff x="0" y="0"/>
            <a:chExt cx="1985992" cy="1158749"/>
          </a:xfrm>
        </p:grpSpPr>
        <p:sp>
          <p:nvSpPr>
            <p:cNvPr name="Freeform 6" id="6"/>
            <p:cNvSpPr/>
            <p:nvPr/>
          </p:nvSpPr>
          <p:spPr>
            <a:xfrm flipH="false" flipV="false" rot="0">
              <a:off x="0" y="0"/>
              <a:ext cx="1985992" cy="1158749"/>
            </a:xfrm>
            <a:custGeom>
              <a:avLst/>
              <a:gdLst/>
              <a:ahLst/>
              <a:cxnLst/>
              <a:rect r="r" b="b" t="t" l="l"/>
              <a:pathLst>
                <a:path h="1158749" w="1985992">
                  <a:moveTo>
                    <a:pt x="0" y="0"/>
                  </a:moveTo>
                  <a:lnTo>
                    <a:pt x="1985992" y="0"/>
                  </a:lnTo>
                  <a:lnTo>
                    <a:pt x="1985992" y="1158749"/>
                  </a:lnTo>
                  <a:lnTo>
                    <a:pt x="0" y="1158749"/>
                  </a:lnTo>
                  <a:close/>
                </a:path>
              </a:pathLst>
            </a:custGeom>
            <a:solidFill>
              <a:srgbClr val="D8F7F8"/>
            </a:solidFill>
          </p:spPr>
        </p:sp>
        <p:sp>
          <p:nvSpPr>
            <p:cNvPr name="TextBox 7" id="7"/>
            <p:cNvSpPr txBox="true"/>
            <p:nvPr/>
          </p:nvSpPr>
          <p:spPr>
            <a:xfrm>
              <a:off x="0" y="-38100"/>
              <a:ext cx="1985992" cy="1196849"/>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5400000">
            <a:off x="10231136" y="3838749"/>
            <a:ext cx="7540564" cy="4399626"/>
            <a:chOff x="0" y="0"/>
            <a:chExt cx="1985992" cy="1158749"/>
          </a:xfrm>
        </p:grpSpPr>
        <p:sp>
          <p:nvSpPr>
            <p:cNvPr name="Freeform 9" id="9"/>
            <p:cNvSpPr/>
            <p:nvPr/>
          </p:nvSpPr>
          <p:spPr>
            <a:xfrm flipH="false" flipV="false" rot="0">
              <a:off x="0" y="0"/>
              <a:ext cx="1985992" cy="1158749"/>
            </a:xfrm>
            <a:custGeom>
              <a:avLst/>
              <a:gdLst/>
              <a:ahLst/>
              <a:cxnLst/>
              <a:rect r="r" b="b" t="t" l="l"/>
              <a:pathLst>
                <a:path h="1158749" w="1985992">
                  <a:moveTo>
                    <a:pt x="0" y="0"/>
                  </a:moveTo>
                  <a:lnTo>
                    <a:pt x="1985992" y="0"/>
                  </a:lnTo>
                  <a:lnTo>
                    <a:pt x="1985992" y="1158749"/>
                  </a:lnTo>
                  <a:lnTo>
                    <a:pt x="0" y="1158749"/>
                  </a:lnTo>
                  <a:close/>
                </a:path>
              </a:pathLst>
            </a:custGeom>
            <a:solidFill>
              <a:srgbClr val="D8F7F8"/>
            </a:solidFill>
          </p:spPr>
        </p:sp>
        <p:sp>
          <p:nvSpPr>
            <p:cNvPr name="TextBox 10" id="10"/>
            <p:cNvSpPr txBox="true"/>
            <p:nvPr/>
          </p:nvSpPr>
          <p:spPr>
            <a:xfrm>
              <a:off x="0" y="-38100"/>
              <a:ext cx="1985992" cy="1196849"/>
            </a:xfrm>
            <a:prstGeom prst="rect">
              <a:avLst/>
            </a:prstGeom>
          </p:spPr>
          <p:txBody>
            <a:bodyPr anchor="ctr" rtlCol="false" tIns="50800" lIns="50800" bIns="50800" rIns="50800"/>
            <a:lstStyle/>
            <a:p>
              <a:pPr algn="ctr">
                <a:lnSpc>
                  <a:spcPts val="2659"/>
                </a:lnSpc>
                <a:spcBef>
                  <a:spcPct val="0"/>
                </a:spcBef>
              </a:pPr>
            </a:p>
          </p:txBody>
        </p:sp>
      </p:grpSp>
      <p:sp>
        <p:nvSpPr>
          <p:cNvPr name="TextBox 11" id="11"/>
          <p:cNvSpPr txBox="true"/>
          <p:nvPr/>
        </p:nvSpPr>
        <p:spPr>
          <a:xfrm rot="0">
            <a:off x="5684253" y="2869371"/>
            <a:ext cx="6117352" cy="6581140"/>
          </a:xfrm>
          <a:prstGeom prst="rect">
            <a:avLst/>
          </a:prstGeom>
        </p:spPr>
        <p:txBody>
          <a:bodyPr anchor="t" rtlCol="false" tIns="0" lIns="0" bIns="0" rIns="0">
            <a:spAutoFit/>
          </a:bodyPr>
          <a:lstStyle/>
          <a:p>
            <a:pPr algn="ctr">
              <a:lnSpc>
                <a:spcPts val="4759"/>
              </a:lnSpc>
            </a:pPr>
            <a:r>
              <a:rPr lang="en-US" sz="3399">
                <a:solidFill>
                  <a:srgbClr val="000000"/>
                </a:solidFill>
                <a:latin typeface="Open Sans"/>
              </a:rPr>
              <a:t>Gerenciamento de requisitos é o processo de documentação, análise, rastreamento, priorização e concordância sobre os requisitos e então o controle de mudanças e comunicação às partes envolvidas (stakeholders) relevantes. É um processo contínuo durante um projeto.</a:t>
            </a:r>
          </a:p>
        </p:txBody>
      </p:sp>
      <p:sp>
        <p:nvSpPr>
          <p:cNvPr name="Freeform 12" id="12"/>
          <p:cNvSpPr/>
          <p:nvPr/>
        </p:nvSpPr>
        <p:spPr>
          <a:xfrm flipH="false" flipV="false" rot="0">
            <a:off x="1028700" y="3767273"/>
            <a:ext cx="4157869" cy="4157869"/>
          </a:xfrm>
          <a:custGeom>
            <a:avLst/>
            <a:gdLst/>
            <a:ahLst/>
            <a:cxnLst/>
            <a:rect r="r" b="b" t="t" l="l"/>
            <a:pathLst>
              <a:path h="4157869" w="4157869">
                <a:moveTo>
                  <a:pt x="0" y="0"/>
                </a:moveTo>
                <a:lnTo>
                  <a:pt x="4157869" y="0"/>
                </a:lnTo>
                <a:lnTo>
                  <a:pt x="4157869" y="4157869"/>
                </a:lnTo>
                <a:lnTo>
                  <a:pt x="0" y="4157869"/>
                </a:lnTo>
                <a:lnTo>
                  <a:pt x="0" y="0"/>
                </a:lnTo>
                <a:close/>
              </a:path>
            </a:pathLst>
          </a:custGeom>
          <a:blipFill>
            <a:blip r:embed="rId2"/>
            <a:stretch>
              <a:fillRect l="0" t="0" r="0" b="0"/>
            </a:stretch>
          </a:blipFill>
        </p:spPr>
      </p:sp>
      <p:sp>
        <p:nvSpPr>
          <p:cNvPr name="TextBox 13" id="13"/>
          <p:cNvSpPr txBox="true"/>
          <p:nvPr/>
        </p:nvSpPr>
        <p:spPr>
          <a:xfrm rot="0">
            <a:off x="680357" y="561975"/>
            <a:ext cx="15520873" cy="923925"/>
          </a:xfrm>
          <a:prstGeom prst="rect">
            <a:avLst/>
          </a:prstGeom>
        </p:spPr>
        <p:txBody>
          <a:bodyPr anchor="t" rtlCol="false" tIns="0" lIns="0" bIns="0" rIns="0">
            <a:spAutoFit/>
          </a:bodyPr>
          <a:lstStyle/>
          <a:p>
            <a:pPr algn="l" marL="0" indent="0" lvl="0">
              <a:lnSpc>
                <a:spcPts val="7200"/>
              </a:lnSpc>
              <a:spcBef>
                <a:spcPct val="0"/>
              </a:spcBef>
            </a:pPr>
            <a:r>
              <a:rPr lang="en-US" sz="6000" spc="336">
                <a:solidFill>
                  <a:srgbClr val="000000"/>
                </a:solidFill>
                <a:latin typeface="Gotham Condensed Bold"/>
              </a:rPr>
              <a:t>3. Gerenciamento de Requisitos:</a:t>
            </a:r>
          </a:p>
        </p:txBody>
      </p:sp>
      <p:sp>
        <p:nvSpPr>
          <p:cNvPr name="TextBox 14" id="14"/>
          <p:cNvSpPr txBox="true"/>
          <p:nvPr/>
        </p:nvSpPr>
        <p:spPr>
          <a:xfrm rot="0">
            <a:off x="680357" y="1240787"/>
            <a:ext cx="15520873" cy="923925"/>
          </a:xfrm>
          <a:prstGeom prst="rect">
            <a:avLst/>
          </a:prstGeom>
        </p:spPr>
        <p:txBody>
          <a:bodyPr anchor="t" rtlCol="false" tIns="0" lIns="0" bIns="0" rIns="0">
            <a:spAutoFit/>
          </a:bodyPr>
          <a:lstStyle/>
          <a:p>
            <a:pPr algn="l" marL="0" indent="0" lvl="0">
              <a:lnSpc>
                <a:spcPts val="7200"/>
              </a:lnSpc>
              <a:spcBef>
                <a:spcPct val="0"/>
              </a:spcBef>
            </a:pPr>
            <a:r>
              <a:rPr lang="en-US" sz="6000" spc="336">
                <a:solidFill>
                  <a:srgbClr val="000000"/>
                </a:solidFill>
                <a:latin typeface="Gotham Condensed Bold"/>
              </a:rPr>
              <a:t>3.1. Definição</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1342897"/>
            <a:ext cx="8470696" cy="443225"/>
            <a:chOff x="0" y="0"/>
            <a:chExt cx="2230965" cy="116734"/>
          </a:xfrm>
        </p:grpSpPr>
        <p:sp>
          <p:nvSpPr>
            <p:cNvPr name="Freeform 3" id="3"/>
            <p:cNvSpPr/>
            <p:nvPr/>
          </p:nvSpPr>
          <p:spPr>
            <a:xfrm flipH="false" flipV="false" rot="0">
              <a:off x="0" y="0"/>
              <a:ext cx="2230965" cy="116734"/>
            </a:xfrm>
            <a:custGeom>
              <a:avLst/>
              <a:gdLst/>
              <a:ahLst/>
              <a:cxnLst/>
              <a:rect r="r" b="b" t="t" l="l"/>
              <a:pathLst>
                <a:path h="116734" w="2230965">
                  <a:moveTo>
                    <a:pt x="0" y="0"/>
                  </a:moveTo>
                  <a:lnTo>
                    <a:pt x="2230965" y="0"/>
                  </a:lnTo>
                  <a:lnTo>
                    <a:pt x="2230965" y="116734"/>
                  </a:lnTo>
                  <a:lnTo>
                    <a:pt x="0" y="116734"/>
                  </a:lnTo>
                  <a:close/>
                </a:path>
              </a:pathLst>
            </a:custGeom>
            <a:solidFill>
              <a:srgbClr val="FD828D"/>
            </a:solidFill>
          </p:spPr>
        </p:sp>
        <p:sp>
          <p:nvSpPr>
            <p:cNvPr name="TextBox 4" id="4"/>
            <p:cNvSpPr txBox="true"/>
            <p:nvPr/>
          </p:nvSpPr>
          <p:spPr>
            <a:xfrm>
              <a:off x="0" y="-38100"/>
              <a:ext cx="2230965" cy="154834"/>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5400000">
            <a:off x="713806" y="477733"/>
            <a:ext cx="2141799" cy="474978"/>
            <a:chOff x="0" y="0"/>
            <a:chExt cx="564095" cy="125097"/>
          </a:xfrm>
        </p:grpSpPr>
        <p:sp>
          <p:nvSpPr>
            <p:cNvPr name="Freeform 6" id="6"/>
            <p:cNvSpPr/>
            <p:nvPr/>
          </p:nvSpPr>
          <p:spPr>
            <a:xfrm flipH="false" flipV="false" rot="0">
              <a:off x="0" y="0"/>
              <a:ext cx="564095" cy="125097"/>
            </a:xfrm>
            <a:custGeom>
              <a:avLst/>
              <a:gdLst/>
              <a:ahLst/>
              <a:cxnLst/>
              <a:rect r="r" b="b" t="t" l="l"/>
              <a:pathLst>
                <a:path h="125097" w="564095">
                  <a:moveTo>
                    <a:pt x="0" y="0"/>
                  </a:moveTo>
                  <a:lnTo>
                    <a:pt x="564095" y="0"/>
                  </a:lnTo>
                  <a:lnTo>
                    <a:pt x="564095" y="125097"/>
                  </a:lnTo>
                  <a:lnTo>
                    <a:pt x="0" y="125097"/>
                  </a:lnTo>
                  <a:close/>
                </a:path>
              </a:pathLst>
            </a:custGeom>
            <a:solidFill>
              <a:srgbClr val="FD828D"/>
            </a:solidFill>
          </p:spPr>
        </p:sp>
        <p:sp>
          <p:nvSpPr>
            <p:cNvPr name="TextBox 7" id="7"/>
            <p:cNvSpPr txBox="true"/>
            <p:nvPr/>
          </p:nvSpPr>
          <p:spPr>
            <a:xfrm>
              <a:off x="0" y="-38100"/>
              <a:ext cx="564095" cy="163197"/>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9817304" y="1342897"/>
            <a:ext cx="8974607" cy="443225"/>
            <a:chOff x="0" y="0"/>
            <a:chExt cx="2363683" cy="116734"/>
          </a:xfrm>
        </p:grpSpPr>
        <p:sp>
          <p:nvSpPr>
            <p:cNvPr name="Freeform 9" id="9"/>
            <p:cNvSpPr/>
            <p:nvPr/>
          </p:nvSpPr>
          <p:spPr>
            <a:xfrm flipH="false" flipV="false" rot="0">
              <a:off x="0" y="0"/>
              <a:ext cx="2363682" cy="116734"/>
            </a:xfrm>
            <a:custGeom>
              <a:avLst/>
              <a:gdLst/>
              <a:ahLst/>
              <a:cxnLst/>
              <a:rect r="r" b="b" t="t" l="l"/>
              <a:pathLst>
                <a:path h="116734" w="2363682">
                  <a:moveTo>
                    <a:pt x="0" y="0"/>
                  </a:moveTo>
                  <a:lnTo>
                    <a:pt x="2363682" y="0"/>
                  </a:lnTo>
                  <a:lnTo>
                    <a:pt x="2363682" y="116734"/>
                  </a:lnTo>
                  <a:lnTo>
                    <a:pt x="0" y="116734"/>
                  </a:lnTo>
                  <a:close/>
                </a:path>
              </a:pathLst>
            </a:custGeom>
            <a:solidFill>
              <a:srgbClr val="5CDEE6"/>
            </a:solidFill>
          </p:spPr>
        </p:sp>
        <p:sp>
          <p:nvSpPr>
            <p:cNvPr name="TextBox 10" id="10"/>
            <p:cNvSpPr txBox="true"/>
            <p:nvPr/>
          </p:nvSpPr>
          <p:spPr>
            <a:xfrm>
              <a:off x="0" y="-38100"/>
              <a:ext cx="2363683" cy="154834"/>
            </a:xfrm>
            <a:prstGeom prst="rect">
              <a:avLst/>
            </a:prstGeom>
          </p:spPr>
          <p:txBody>
            <a:bodyPr anchor="ctr" rtlCol="false" tIns="50800" lIns="50800" bIns="50800" rIns="50800"/>
            <a:lstStyle/>
            <a:p>
              <a:pPr algn="ctr">
                <a:lnSpc>
                  <a:spcPts val="2659"/>
                </a:lnSpc>
                <a:spcBef>
                  <a:spcPct val="0"/>
                </a:spcBef>
              </a:pPr>
            </a:p>
          </p:txBody>
        </p:sp>
      </p:grpSp>
      <p:grpSp>
        <p:nvGrpSpPr>
          <p:cNvPr name="Group 11" id="11"/>
          <p:cNvGrpSpPr/>
          <p:nvPr/>
        </p:nvGrpSpPr>
        <p:grpSpPr>
          <a:xfrm rot="5400000">
            <a:off x="15108440" y="27776"/>
            <a:ext cx="3073466" cy="443225"/>
            <a:chOff x="0" y="0"/>
            <a:chExt cx="809472" cy="116734"/>
          </a:xfrm>
        </p:grpSpPr>
        <p:sp>
          <p:nvSpPr>
            <p:cNvPr name="Freeform 12" id="12"/>
            <p:cNvSpPr/>
            <p:nvPr/>
          </p:nvSpPr>
          <p:spPr>
            <a:xfrm flipH="false" flipV="false" rot="0">
              <a:off x="0" y="0"/>
              <a:ext cx="809472" cy="116734"/>
            </a:xfrm>
            <a:custGeom>
              <a:avLst/>
              <a:gdLst/>
              <a:ahLst/>
              <a:cxnLst/>
              <a:rect r="r" b="b" t="t" l="l"/>
              <a:pathLst>
                <a:path h="116734" w="809472">
                  <a:moveTo>
                    <a:pt x="0" y="0"/>
                  </a:moveTo>
                  <a:lnTo>
                    <a:pt x="809472" y="0"/>
                  </a:lnTo>
                  <a:lnTo>
                    <a:pt x="809472" y="116734"/>
                  </a:lnTo>
                  <a:lnTo>
                    <a:pt x="0" y="116734"/>
                  </a:lnTo>
                  <a:close/>
                </a:path>
              </a:pathLst>
            </a:custGeom>
            <a:solidFill>
              <a:srgbClr val="5CDEE6"/>
            </a:solidFill>
          </p:spPr>
        </p:sp>
        <p:sp>
          <p:nvSpPr>
            <p:cNvPr name="TextBox 13" id="13"/>
            <p:cNvSpPr txBox="true"/>
            <p:nvPr/>
          </p:nvSpPr>
          <p:spPr>
            <a:xfrm>
              <a:off x="0" y="-38100"/>
              <a:ext cx="809472" cy="154834"/>
            </a:xfrm>
            <a:prstGeom prst="rect">
              <a:avLst/>
            </a:prstGeom>
          </p:spPr>
          <p:txBody>
            <a:bodyPr anchor="ctr" rtlCol="false" tIns="50800" lIns="50800" bIns="50800" rIns="50800"/>
            <a:lstStyle/>
            <a:p>
              <a:pPr algn="ctr">
                <a:lnSpc>
                  <a:spcPts val="2659"/>
                </a:lnSpc>
                <a:spcBef>
                  <a:spcPct val="0"/>
                </a:spcBef>
              </a:pPr>
            </a:p>
          </p:txBody>
        </p:sp>
      </p:grpSp>
      <p:grpSp>
        <p:nvGrpSpPr>
          <p:cNvPr name="Group 14" id="14"/>
          <p:cNvGrpSpPr/>
          <p:nvPr/>
        </p:nvGrpSpPr>
        <p:grpSpPr>
          <a:xfrm rot="5400000">
            <a:off x="6147050" y="-1307568"/>
            <a:ext cx="5566734" cy="27863242"/>
            <a:chOff x="0" y="0"/>
            <a:chExt cx="7422312" cy="37150989"/>
          </a:xfrm>
        </p:grpSpPr>
        <p:sp>
          <p:nvSpPr>
            <p:cNvPr name="Freeform 15" id="15"/>
            <p:cNvSpPr/>
            <p:nvPr/>
          </p:nvSpPr>
          <p:spPr>
            <a:xfrm flipH="false" flipV="false" rot="0">
              <a:off x="0" y="33077995"/>
              <a:ext cx="7422312" cy="4072994"/>
            </a:xfrm>
            <a:custGeom>
              <a:avLst/>
              <a:gdLst/>
              <a:ahLst/>
              <a:cxnLst/>
              <a:rect r="r" b="b" t="t" l="l"/>
              <a:pathLst>
                <a:path h="4072994" w="7422312">
                  <a:moveTo>
                    <a:pt x="0" y="0"/>
                  </a:moveTo>
                  <a:lnTo>
                    <a:pt x="7422312" y="0"/>
                  </a:lnTo>
                  <a:lnTo>
                    <a:pt x="7422312" y="4072994"/>
                  </a:lnTo>
                  <a:lnTo>
                    <a:pt x="0" y="407299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6" id="16"/>
            <p:cNvSpPr/>
            <p:nvPr/>
          </p:nvSpPr>
          <p:spPr>
            <a:xfrm flipH="false" flipV="false" rot="0">
              <a:off x="0" y="28352567"/>
              <a:ext cx="7422312" cy="4072994"/>
            </a:xfrm>
            <a:custGeom>
              <a:avLst/>
              <a:gdLst/>
              <a:ahLst/>
              <a:cxnLst/>
              <a:rect r="r" b="b" t="t" l="l"/>
              <a:pathLst>
                <a:path h="4072994" w="7422312">
                  <a:moveTo>
                    <a:pt x="0" y="0"/>
                  </a:moveTo>
                  <a:lnTo>
                    <a:pt x="7422312" y="0"/>
                  </a:lnTo>
                  <a:lnTo>
                    <a:pt x="7422312" y="4072994"/>
                  </a:lnTo>
                  <a:lnTo>
                    <a:pt x="0" y="407299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7" id="17"/>
            <p:cNvSpPr/>
            <p:nvPr/>
          </p:nvSpPr>
          <p:spPr>
            <a:xfrm flipH="false" flipV="false" rot="0">
              <a:off x="0" y="23627140"/>
              <a:ext cx="7422312" cy="4072994"/>
            </a:xfrm>
            <a:custGeom>
              <a:avLst/>
              <a:gdLst/>
              <a:ahLst/>
              <a:cxnLst/>
              <a:rect r="r" b="b" t="t" l="l"/>
              <a:pathLst>
                <a:path h="4072994" w="7422312">
                  <a:moveTo>
                    <a:pt x="0" y="0"/>
                  </a:moveTo>
                  <a:lnTo>
                    <a:pt x="7422312" y="0"/>
                  </a:lnTo>
                  <a:lnTo>
                    <a:pt x="7422312" y="4072993"/>
                  </a:lnTo>
                  <a:lnTo>
                    <a:pt x="0" y="407299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8" id="18"/>
            <p:cNvSpPr/>
            <p:nvPr/>
          </p:nvSpPr>
          <p:spPr>
            <a:xfrm flipH="false" flipV="false" rot="0">
              <a:off x="0" y="18901712"/>
              <a:ext cx="7422312" cy="4072994"/>
            </a:xfrm>
            <a:custGeom>
              <a:avLst/>
              <a:gdLst/>
              <a:ahLst/>
              <a:cxnLst/>
              <a:rect r="r" b="b" t="t" l="l"/>
              <a:pathLst>
                <a:path h="4072994" w="7422312">
                  <a:moveTo>
                    <a:pt x="0" y="0"/>
                  </a:moveTo>
                  <a:lnTo>
                    <a:pt x="7422312" y="0"/>
                  </a:lnTo>
                  <a:lnTo>
                    <a:pt x="7422312" y="4072994"/>
                  </a:lnTo>
                  <a:lnTo>
                    <a:pt x="0" y="407299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9" id="19"/>
            <p:cNvSpPr/>
            <p:nvPr/>
          </p:nvSpPr>
          <p:spPr>
            <a:xfrm flipH="false" flipV="false" rot="0">
              <a:off x="0" y="14176284"/>
              <a:ext cx="7422312" cy="4072994"/>
            </a:xfrm>
            <a:custGeom>
              <a:avLst/>
              <a:gdLst/>
              <a:ahLst/>
              <a:cxnLst/>
              <a:rect r="r" b="b" t="t" l="l"/>
              <a:pathLst>
                <a:path h="4072994" w="7422312">
                  <a:moveTo>
                    <a:pt x="0" y="0"/>
                  </a:moveTo>
                  <a:lnTo>
                    <a:pt x="7422312" y="0"/>
                  </a:lnTo>
                  <a:lnTo>
                    <a:pt x="7422312" y="4072994"/>
                  </a:lnTo>
                  <a:lnTo>
                    <a:pt x="0" y="407299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0" id="20"/>
            <p:cNvSpPr/>
            <p:nvPr/>
          </p:nvSpPr>
          <p:spPr>
            <a:xfrm flipH="false" flipV="false" rot="0">
              <a:off x="0" y="9450856"/>
              <a:ext cx="7422312" cy="4072994"/>
            </a:xfrm>
            <a:custGeom>
              <a:avLst/>
              <a:gdLst/>
              <a:ahLst/>
              <a:cxnLst/>
              <a:rect r="r" b="b" t="t" l="l"/>
              <a:pathLst>
                <a:path h="4072994" w="7422312">
                  <a:moveTo>
                    <a:pt x="0" y="0"/>
                  </a:moveTo>
                  <a:lnTo>
                    <a:pt x="7422312" y="0"/>
                  </a:lnTo>
                  <a:lnTo>
                    <a:pt x="7422312" y="4072994"/>
                  </a:lnTo>
                  <a:lnTo>
                    <a:pt x="0" y="407299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1" id="21"/>
            <p:cNvSpPr/>
            <p:nvPr/>
          </p:nvSpPr>
          <p:spPr>
            <a:xfrm flipH="false" flipV="false" rot="0">
              <a:off x="0" y="4725428"/>
              <a:ext cx="7422312" cy="4072994"/>
            </a:xfrm>
            <a:custGeom>
              <a:avLst/>
              <a:gdLst/>
              <a:ahLst/>
              <a:cxnLst/>
              <a:rect r="r" b="b" t="t" l="l"/>
              <a:pathLst>
                <a:path h="4072994" w="7422312">
                  <a:moveTo>
                    <a:pt x="0" y="0"/>
                  </a:moveTo>
                  <a:lnTo>
                    <a:pt x="7422312" y="0"/>
                  </a:lnTo>
                  <a:lnTo>
                    <a:pt x="7422312" y="4072994"/>
                  </a:lnTo>
                  <a:lnTo>
                    <a:pt x="0" y="407299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2" id="22"/>
            <p:cNvSpPr/>
            <p:nvPr/>
          </p:nvSpPr>
          <p:spPr>
            <a:xfrm flipH="false" flipV="false" rot="0">
              <a:off x="0" y="0"/>
              <a:ext cx="7422312" cy="4072994"/>
            </a:xfrm>
            <a:custGeom>
              <a:avLst/>
              <a:gdLst/>
              <a:ahLst/>
              <a:cxnLst/>
              <a:rect r="r" b="b" t="t" l="l"/>
              <a:pathLst>
                <a:path h="4072994" w="7422312">
                  <a:moveTo>
                    <a:pt x="0" y="0"/>
                  </a:moveTo>
                  <a:lnTo>
                    <a:pt x="7422312" y="0"/>
                  </a:lnTo>
                  <a:lnTo>
                    <a:pt x="7422312" y="4072994"/>
                  </a:lnTo>
                  <a:lnTo>
                    <a:pt x="0" y="407299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grpSp>
        <p:nvGrpSpPr>
          <p:cNvPr name="Group 23" id="23"/>
          <p:cNvGrpSpPr/>
          <p:nvPr/>
        </p:nvGrpSpPr>
        <p:grpSpPr>
          <a:xfrm rot="0">
            <a:off x="1028700" y="4308247"/>
            <a:ext cx="7441996" cy="4793074"/>
            <a:chOff x="0" y="0"/>
            <a:chExt cx="1960032" cy="1262374"/>
          </a:xfrm>
        </p:grpSpPr>
        <p:sp>
          <p:nvSpPr>
            <p:cNvPr name="Freeform 24" id="24"/>
            <p:cNvSpPr/>
            <p:nvPr/>
          </p:nvSpPr>
          <p:spPr>
            <a:xfrm flipH="false" flipV="false" rot="0">
              <a:off x="0" y="0"/>
              <a:ext cx="1960032" cy="1262374"/>
            </a:xfrm>
            <a:custGeom>
              <a:avLst/>
              <a:gdLst/>
              <a:ahLst/>
              <a:cxnLst/>
              <a:rect r="r" b="b" t="t" l="l"/>
              <a:pathLst>
                <a:path h="1262374" w="1960032">
                  <a:moveTo>
                    <a:pt x="0" y="0"/>
                  </a:moveTo>
                  <a:lnTo>
                    <a:pt x="1960032" y="0"/>
                  </a:lnTo>
                  <a:lnTo>
                    <a:pt x="1960032" y="1262374"/>
                  </a:lnTo>
                  <a:lnTo>
                    <a:pt x="0" y="1262374"/>
                  </a:lnTo>
                  <a:close/>
                </a:path>
              </a:pathLst>
            </a:custGeom>
            <a:solidFill>
              <a:srgbClr val="FFD1D5"/>
            </a:solidFill>
          </p:spPr>
        </p:sp>
        <p:sp>
          <p:nvSpPr>
            <p:cNvPr name="TextBox 25" id="25"/>
            <p:cNvSpPr txBox="true"/>
            <p:nvPr/>
          </p:nvSpPr>
          <p:spPr>
            <a:xfrm>
              <a:off x="0" y="-38100"/>
              <a:ext cx="1960032" cy="1300474"/>
            </a:xfrm>
            <a:prstGeom prst="rect">
              <a:avLst/>
            </a:prstGeom>
          </p:spPr>
          <p:txBody>
            <a:bodyPr anchor="ctr" rtlCol="false" tIns="50800" lIns="50800" bIns="50800" rIns="50800"/>
            <a:lstStyle/>
            <a:p>
              <a:pPr algn="ctr">
                <a:lnSpc>
                  <a:spcPts val="2659"/>
                </a:lnSpc>
                <a:spcBef>
                  <a:spcPct val="0"/>
                </a:spcBef>
              </a:pPr>
            </a:p>
          </p:txBody>
        </p:sp>
      </p:grpSp>
      <p:grpSp>
        <p:nvGrpSpPr>
          <p:cNvPr name="Group 26" id="26"/>
          <p:cNvGrpSpPr/>
          <p:nvPr/>
        </p:nvGrpSpPr>
        <p:grpSpPr>
          <a:xfrm rot="0">
            <a:off x="9817304" y="7257187"/>
            <a:ext cx="7441996" cy="1844134"/>
            <a:chOff x="0" y="0"/>
            <a:chExt cx="1960032" cy="485698"/>
          </a:xfrm>
        </p:grpSpPr>
        <p:sp>
          <p:nvSpPr>
            <p:cNvPr name="Freeform 27" id="27"/>
            <p:cNvSpPr/>
            <p:nvPr/>
          </p:nvSpPr>
          <p:spPr>
            <a:xfrm flipH="false" flipV="false" rot="0">
              <a:off x="0" y="0"/>
              <a:ext cx="1960032" cy="485698"/>
            </a:xfrm>
            <a:custGeom>
              <a:avLst/>
              <a:gdLst/>
              <a:ahLst/>
              <a:cxnLst/>
              <a:rect r="r" b="b" t="t" l="l"/>
              <a:pathLst>
                <a:path h="485698" w="1960032">
                  <a:moveTo>
                    <a:pt x="0" y="0"/>
                  </a:moveTo>
                  <a:lnTo>
                    <a:pt x="1960032" y="0"/>
                  </a:lnTo>
                  <a:lnTo>
                    <a:pt x="1960032" y="485698"/>
                  </a:lnTo>
                  <a:lnTo>
                    <a:pt x="0" y="485698"/>
                  </a:lnTo>
                  <a:close/>
                </a:path>
              </a:pathLst>
            </a:custGeom>
            <a:solidFill>
              <a:srgbClr val="D8F7F8"/>
            </a:solidFill>
          </p:spPr>
        </p:sp>
        <p:sp>
          <p:nvSpPr>
            <p:cNvPr name="TextBox 28" id="28"/>
            <p:cNvSpPr txBox="true"/>
            <p:nvPr/>
          </p:nvSpPr>
          <p:spPr>
            <a:xfrm>
              <a:off x="0" y="-38100"/>
              <a:ext cx="1960032" cy="523798"/>
            </a:xfrm>
            <a:prstGeom prst="rect">
              <a:avLst/>
            </a:prstGeom>
          </p:spPr>
          <p:txBody>
            <a:bodyPr anchor="ctr" rtlCol="false" tIns="50800" lIns="50800" bIns="50800" rIns="50800"/>
            <a:lstStyle/>
            <a:p>
              <a:pPr algn="ctr">
                <a:lnSpc>
                  <a:spcPts val="2659"/>
                </a:lnSpc>
                <a:spcBef>
                  <a:spcPct val="0"/>
                </a:spcBef>
              </a:pPr>
            </a:p>
          </p:txBody>
        </p:sp>
      </p:grpSp>
      <p:sp>
        <p:nvSpPr>
          <p:cNvPr name="Freeform 29" id="29"/>
          <p:cNvSpPr/>
          <p:nvPr/>
        </p:nvSpPr>
        <p:spPr>
          <a:xfrm flipH="false" flipV="false" rot="0">
            <a:off x="10749348" y="6276270"/>
            <a:ext cx="5577907" cy="3432558"/>
          </a:xfrm>
          <a:custGeom>
            <a:avLst/>
            <a:gdLst/>
            <a:ahLst/>
            <a:cxnLst/>
            <a:rect r="r" b="b" t="t" l="l"/>
            <a:pathLst>
              <a:path h="3432558" w="5577907">
                <a:moveTo>
                  <a:pt x="0" y="0"/>
                </a:moveTo>
                <a:lnTo>
                  <a:pt x="5577908" y="0"/>
                </a:lnTo>
                <a:lnTo>
                  <a:pt x="5577908" y="3432558"/>
                </a:lnTo>
                <a:lnTo>
                  <a:pt x="0" y="3432558"/>
                </a:lnTo>
                <a:lnTo>
                  <a:pt x="0" y="0"/>
                </a:lnTo>
                <a:close/>
              </a:path>
            </a:pathLst>
          </a:custGeom>
          <a:blipFill>
            <a:blip r:embed="rId4"/>
            <a:stretch>
              <a:fillRect l="0" t="0" r="0" b="0"/>
            </a:stretch>
          </a:blipFill>
        </p:spPr>
      </p:sp>
      <p:sp>
        <p:nvSpPr>
          <p:cNvPr name="TextBox 30" id="30"/>
          <p:cNvSpPr txBox="true"/>
          <p:nvPr/>
        </p:nvSpPr>
        <p:spPr>
          <a:xfrm rot="0">
            <a:off x="9817304" y="1019175"/>
            <a:ext cx="8788720" cy="923925"/>
          </a:xfrm>
          <a:prstGeom prst="rect">
            <a:avLst/>
          </a:prstGeom>
        </p:spPr>
        <p:txBody>
          <a:bodyPr anchor="t" rtlCol="false" tIns="0" lIns="0" bIns="0" rIns="0">
            <a:spAutoFit/>
          </a:bodyPr>
          <a:lstStyle/>
          <a:p>
            <a:pPr algn="l" marL="0" indent="0" lvl="0">
              <a:lnSpc>
                <a:spcPts val="7200"/>
              </a:lnSpc>
              <a:spcBef>
                <a:spcPct val="0"/>
              </a:spcBef>
            </a:pPr>
            <a:r>
              <a:rPr lang="en-US" sz="6000" spc="336">
                <a:solidFill>
                  <a:srgbClr val="000000"/>
                </a:solidFill>
                <a:latin typeface="Gotham Condensed Bold"/>
              </a:rPr>
              <a:t>3.3. Validação de requisitos</a:t>
            </a:r>
          </a:p>
        </p:txBody>
      </p:sp>
      <p:sp>
        <p:nvSpPr>
          <p:cNvPr name="TextBox 31" id="31"/>
          <p:cNvSpPr txBox="true"/>
          <p:nvPr/>
        </p:nvSpPr>
        <p:spPr>
          <a:xfrm rot="0">
            <a:off x="1245339" y="1019175"/>
            <a:ext cx="7898661" cy="923925"/>
          </a:xfrm>
          <a:prstGeom prst="rect">
            <a:avLst/>
          </a:prstGeom>
        </p:spPr>
        <p:txBody>
          <a:bodyPr anchor="t" rtlCol="false" tIns="0" lIns="0" bIns="0" rIns="0">
            <a:spAutoFit/>
          </a:bodyPr>
          <a:lstStyle/>
          <a:p>
            <a:pPr algn="l" marL="0" indent="0" lvl="0">
              <a:lnSpc>
                <a:spcPts val="7200"/>
              </a:lnSpc>
              <a:spcBef>
                <a:spcPct val="0"/>
              </a:spcBef>
            </a:pPr>
            <a:r>
              <a:rPr lang="en-US" sz="6000" spc="336">
                <a:solidFill>
                  <a:srgbClr val="000000"/>
                </a:solidFill>
                <a:latin typeface="Gotham Condensed Bold"/>
              </a:rPr>
              <a:t>3.2. Gestão de mudanças</a:t>
            </a:r>
          </a:p>
        </p:txBody>
      </p:sp>
      <p:sp>
        <p:nvSpPr>
          <p:cNvPr name="TextBox 32" id="32"/>
          <p:cNvSpPr txBox="true"/>
          <p:nvPr/>
        </p:nvSpPr>
        <p:spPr>
          <a:xfrm rot="0">
            <a:off x="1245339" y="4552412"/>
            <a:ext cx="7225357" cy="4705888"/>
          </a:xfrm>
          <a:prstGeom prst="rect">
            <a:avLst/>
          </a:prstGeom>
        </p:spPr>
        <p:txBody>
          <a:bodyPr anchor="t" rtlCol="false" tIns="0" lIns="0" bIns="0" rIns="0">
            <a:spAutoFit/>
          </a:bodyPr>
          <a:lstStyle/>
          <a:p>
            <a:pPr algn="l">
              <a:lnSpc>
                <a:spcPts val="3786"/>
              </a:lnSpc>
            </a:pPr>
            <a:r>
              <a:rPr lang="en-US" sz="2524">
                <a:solidFill>
                  <a:srgbClr val="000000"/>
                </a:solidFill>
                <a:latin typeface="Public Sans"/>
              </a:rPr>
              <a:t>A gestão de mudança de requisitos é um processo crítico na engenharia de software que visa controlar e gerenciar as mudanças nos requisitos do sistema durante o ciclo de desenvolvimento. Isso é especialmente importante porque os requisitos de um sistema são passíveis de sofrer mudanças constantemente, e essas mudanças podem ter um impacto significativo no projeto.</a:t>
            </a:r>
          </a:p>
          <a:p>
            <a:pPr algn="l" marL="0" indent="0" lvl="0">
              <a:lnSpc>
                <a:spcPts val="3786"/>
              </a:lnSpc>
              <a:spcBef>
                <a:spcPct val="0"/>
              </a:spcBef>
            </a:pPr>
          </a:p>
        </p:txBody>
      </p:sp>
      <p:sp>
        <p:nvSpPr>
          <p:cNvPr name="TextBox 33" id="33"/>
          <p:cNvSpPr txBox="true"/>
          <p:nvPr/>
        </p:nvSpPr>
        <p:spPr>
          <a:xfrm rot="0">
            <a:off x="9817304" y="3545992"/>
            <a:ext cx="7441996" cy="2598420"/>
          </a:xfrm>
          <a:prstGeom prst="rect">
            <a:avLst/>
          </a:prstGeom>
        </p:spPr>
        <p:txBody>
          <a:bodyPr anchor="t" rtlCol="false" tIns="0" lIns="0" bIns="0" rIns="0">
            <a:spAutoFit/>
          </a:bodyPr>
          <a:lstStyle/>
          <a:p>
            <a:pPr algn="l" marL="0" indent="0" lvl="0">
              <a:lnSpc>
                <a:spcPts val="4199"/>
              </a:lnSpc>
              <a:spcBef>
                <a:spcPct val="0"/>
              </a:spcBef>
            </a:pPr>
            <a:r>
              <a:rPr lang="en-US" sz="2799">
                <a:solidFill>
                  <a:srgbClr val="000000"/>
                </a:solidFill>
                <a:latin typeface="Public Sans"/>
              </a:rPr>
              <a:t>A validação de requisitos tem como objetivo validar a consistência, completeza e precisão dos requisitos a partir do documento de especificação de requisitos de software.</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509367" y="1333611"/>
            <a:ext cx="10749933" cy="443225"/>
            <a:chOff x="0" y="0"/>
            <a:chExt cx="2831258" cy="116734"/>
          </a:xfrm>
        </p:grpSpPr>
        <p:sp>
          <p:nvSpPr>
            <p:cNvPr name="Freeform 3" id="3"/>
            <p:cNvSpPr/>
            <p:nvPr/>
          </p:nvSpPr>
          <p:spPr>
            <a:xfrm flipH="false" flipV="false" rot="0">
              <a:off x="0" y="0"/>
              <a:ext cx="2831258" cy="116734"/>
            </a:xfrm>
            <a:custGeom>
              <a:avLst/>
              <a:gdLst/>
              <a:ahLst/>
              <a:cxnLst/>
              <a:rect r="r" b="b" t="t" l="l"/>
              <a:pathLst>
                <a:path h="116734" w="2831258">
                  <a:moveTo>
                    <a:pt x="0" y="0"/>
                  </a:moveTo>
                  <a:lnTo>
                    <a:pt x="2831258" y="0"/>
                  </a:lnTo>
                  <a:lnTo>
                    <a:pt x="2831258" y="116734"/>
                  </a:lnTo>
                  <a:lnTo>
                    <a:pt x="0" y="116734"/>
                  </a:lnTo>
                  <a:close/>
                </a:path>
              </a:pathLst>
            </a:custGeom>
            <a:solidFill>
              <a:srgbClr val="FFBC88"/>
            </a:solidFill>
          </p:spPr>
        </p:sp>
        <p:sp>
          <p:nvSpPr>
            <p:cNvPr name="TextBox 4" id="4"/>
            <p:cNvSpPr txBox="true"/>
            <p:nvPr/>
          </p:nvSpPr>
          <p:spPr>
            <a:xfrm>
              <a:off x="0" y="-38100"/>
              <a:ext cx="2831258" cy="154834"/>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6509367" y="6947459"/>
            <a:ext cx="10749933" cy="2310841"/>
            <a:chOff x="0" y="0"/>
            <a:chExt cx="2831258" cy="608617"/>
          </a:xfrm>
        </p:grpSpPr>
        <p:sp>
          <p:nvSpPr>
            <p:cNvPr name="Freeform 6" id="6"/>
            <p:cNvSpPr/>
            <p:nvPr/>
          </p:nvSpPr>
          <p:spPr>
            <a:xfrm flipH="false" flipV="false" rot="0">
              <a:off x="0" y="0"/>
              <a:ext cx="2831258" cy="608617"/>
            </a:xfrm>
            <a:custGeom>
              <a:avLst/>
              <a:gdLst/>
              <a:ahLst/>
              <a:cxnLst/>
              <a:rect r="r" b="b" t="t" l="l"/>
              <a:pathLst>
                <a:path h="608617" w="2831258">
                  <a:moveTo>
                    <a:pt x="0" y="0"/>
                  </a:moveTo>
                  <a:lnTo>
                    <a:pt x="2831258" y="0"/>
                  </a:lnTo>
                  <a:lnTo>
                    <a:pt x="2831258" y="608617"/>
                  </a:lnTo>
                  <a:lnTo>
                    <a:pt x="0" y="608617"/>
                  </a:lnTo>
                  <a:close/>
                </a:path>
              </a:pathLst>
            </a:custGeom>
            <a:solidFill>
              <a:srgbClr val="FFE8D5"/>
            </a:solidFill>
          </p:spPr>
        </p:sp>
        <p:sp>
          <p:nvSpPr>
            <p:cNvPr name="TextBox 7" id="7"/>
            <p:cNvSpPr txBox="true"/>
            <p:nvPr/>
          </p:nvSpPr>
          <p:spPr>
            <a:xfrm>
              <a:off x="0" y="-38100"/>
              <a:ext cx="2831258" cy="646717"/>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171777" y="-2501334"/>
            <a:ext cx="5566734" cy="13698118"/>
            <a:chOff x="0" y="0"/>
            <a:chExt cx="7422312" cy="18264158"/>
          </a:xfrm>
        </p:grpSpPr>
        <p:sp>
          <p:nvSpPr>
            <p:cNvPr name="Freeform 9" id="9"/>
            <p:cNvSpPr/>
            <p:nvPr/>
          </p:nvSpPr>
          <p:spPr>
            <a:xfrm flipH="false" flipV="false" rot="0">
              <a:off x="0" y="14191164"/>
              <a:ext cx="7422312" cy="4072994"/>
            </a:xfrm>
            <a:custGeom>
              <a:avLst/>
              <a:gdLst/>
              <a:ahLst/>
              <a:cxnLst/>
              <a:rect r="r" b="b" t="t" l="l"/>
              <a:pathLst>
                <a:path h="4072994" w="7422312">
                  <a:moveTo>
                    <a:pt x="0" y="0"/>
                  </a:moveTo>
                  <a:lnTo>
                    <a:pt x="7422312" y="0"/>
                  </a:lnTo>
                  <a:lnTo>
                    <a:pt x="7422312" y="4072994"/>
                  </a:lnTo>
                  <a:lnTo>
                    <a:pt x="0" y="407299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0">
              <a:off x="0" y="9455804"/>
              <a:ext cx="7422312" cy="4072994"/>
            </a:xfrm>
            <a:custGeom>
              <a:avLst/>
              <a:gdLst/>
              <a:ahLst/>
              <a:cxnLst/>
              <a:rect r="r" b="b" t="t" l="l"/>
              <a:pathLst>
                <a:path h="4072994" w="7422312">
                  <a:moveTo>
                    <a:pt x="0" y="0"/>
                  </a:moveTo>
                  <a:lnTo>
                    <a:pt x="7422312" y="0"/>
                  </a:lnTo>
                  <a:lnTo>
                    <a:pt x="7422312" y="4072994"/>
                  </a:lnTo>
                  <a:lnTo>
                    <a:pt x="0" y="407299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1" id="11"/>
            <p:cNvSpPr/>
            <p:nvPr/>
          </p:nvSpPr>
          <p:spPr>
            <a:xfrm flipH="false" flipV="false" rot="0">
              <a:off x="0" y="4735360"/>
              <a:ext cx="7422312" cy="4072994"/>
            </a:xfrm>
            <a:custGeom>
              <a:avLst/>
              <a:gdLst/>
              <a:ahLst/>
              <a:cxnLst/>
              <a:rect r="r" b="b" t="t" l="l"/>
              <a:pathLst>
                <a:path h="4072994" w="7422312">
                  <a:moveTo>
                    <a:pt x="0" y="0"/>
                  </a:moveTo>
                  <a:lnTo>
                    <a:pt x="7422312" y="0"/>
                  </a:lnTo>
                  <a:lnTo>
                    <a:pt x="7422312" y="4072994"/>
                  </a:lnTo>
                  <a:lnTo>
                    <a:pt x="0" y="407299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2" id="12"/>
            <p:cNvSpPr/>
            <p:nvPr/>
          </p:nvSpPr>
          <p:spPr>
            <a:xfrm flipH="false" flipV="false" rot="0">
              <a:off x="0" y="0"/>
              <a:ext cx="7422312" cy="4072994"/>
            </a:xfrm>
            <a:custGeom>
              <a:avLst/>
              <a:gdLst/>
              <a:ahLst/>
              <a:cxnLst/>
              <a:rect r="r" b="b" t="t" l="l"/>
              <a:pathLst>
                <a:path h="4072994" w="7422312">
                  <a:moveTo>
                    <a:pt x="0" y="0"/>
                  </a:moveTo>
                  <a:lnTo>
                    <a:pt x="7422312" y="0"/>
                  </a:lnTo>
                  <a:lnTo>
                    <a:pt x="7422312" y="4072994"/>
                  </a:lnTo>
                  <a:lnTo>
                    <a:pt x="0" y="407299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grpSp>
        <p:nvGrpSpPr>
          <p:cNvPr name="Group 13" id="13"/>
          <p:cNvGrpSpPr/>
          <p:nvPr/>
        </p:nvGrpSpPr>
        <p:grpSpPr>
          <a:xfrm rot="0">
            <a:off x="6509367" y="2526949"/>
            <a:ext cx="10749933" cy="443225"/>
            <a:chOff x="0" y="0"/>
            <a:chExt cx="2831258" cy="116734"/>
          </a:xfrm>
        </p:grpSpPr>
        <p:sp>
          <p:nvSpPr>
            <p:cNvPr name="Freeform 14" id="14"/>
            <p:cNvSpPr/>
            <p:nvPr/>
          </p:nvSpPr>
          <p:spPr>
            <a:xfrm flipH="false" flipV="false" rot="0">
              <a:off x="0" y="0"/>
              <a:ext cx="2831258" cy="116734"/>
            </a:xfrm>
            <a:custGeom>
              <a:avLst/>
              <a:gdLst/>
              <a:ahLst/>
              <a:cxnLst/>
              <a:rect r="r" b="b" t="t" l="l"/>
              <a:pathLst>
                <a:path h="116734" w="2831258">
                  <a:moveTo>
                    <a:pt x="0" y="0"/>
                  </a:moveTo>
                  <a:lnTo>
                    <a:pt x="2831258" y="0"/>
                  </a:lnTo>
                  <a:lnTo>
                    <a:pt x="2831258" y="116734"/>
                  </a:lnTo>
                  <a:lnTo>
                    <a:pt x="0" y="116734"/>
                  </a:lnTo>
                  <a:close/>
                </a:path>
              </a:pathLst>
            </a:custGeom>
            <a:solidFill>
              <a:srgbClr val="FFBC88"/>
            </a:solidFill>
          </p:spPr>
        </p:sp>
        <p:sp>
          <p:nvSpPr>
            <p:cNvPr name="TextBox 15" id="15"/>
            <p:cNvSpPr txBox="true"/>
            <p:nvPr/>
          </p:nvSpPr>
          <p:spPr>
            <a:xfrm>
              <a:off x="0" y="-38100"/>
              <a:ext cx="2831258" cy="154834"/>
            </a:xfrm>
            <a:prstGeom prst="rect">
              <a:avLst/>
            </a:prstGeom>
          </p:spPr>
          <p:txBody>
            <a:bodyPr anchor="ctr" rtlCol="false" tIns="50800" lIns="50800" bIns="50800" rIns="50800"/>
            <a:lstStyle/>
            <a:p>
              <a:pPr algn="ctr">
                <a:lnSpc>
                  <a:spcPts val="2659"/>
                </a:lnSpc>
                <a:spcBef>
                  <a:spcPct val="0"/>
                </a:spcBef>
              </a:pPr>
            </a:p>
          </p:txBody>
        </p:sp>
      </p:grpSp>
      <p:sp>
        <p:nvSpPr>
          <p:cNvPr name="Freeform 16" id="16"/>
          <p:cNvSpPr/>
          <p:nvPr/>
        </p:nvSpPr>
        <p:spPr>
          <a:xfrm flipH="false" flipV="false" rot="0">
            <a:off x="12638197" y="6139787"/>
            <a:ext cx="3539269" cy="3539269"/>
          </a:xfrm>
          <a:custGeom>
            <a:avLst/>
            <a:gdLst/>
            <a:ahLst/>
            <a:cxnLst/>
            <a:rect r="r" b="b" t="t" l="l"/>
            <a:pathLst>
              <a:path h="3539269" w="3539269">
                <a:moveTo>
                  <a:pt x="0" y="0"/>
                </a:moveTo>
                <a:lnTo>
                  <a:pt x="3539269" y="0"/>
                </a:lnTo>
                <a:lnTo>
                  <a:pt x="3539269" y="3539269"/>
                </a:lnTo>
                <a:lnTo>
                  <a:pt x="0" y="3539269"/>
                </a:lnTo>
                <a:lnTo>
                  <a:pt x="0" y="0"/>
                </a:lnTo>
                <a:close/>
              </a:path>
            </a:pathLst>
          </a:custGeom>
          <a:blipFill>
            <a:blip r:embed="rId4"/>
            <a:stretch>
              <a:fillRect l="0" t="0" r="0" b="0"/>
            </a:stretch>
          </a:blipFill>
        </p:spPr>
      </p:sp>
      <p:sp>
        <p:nvSpPr>
          <p:cNvPr name="TextBox 17" id="17"/>
          <p:cNvSpPr txBox="true"/>
          <p:nvPr/>
        </p:nvSpPr>
        <p:spPr>
          <a:xfrm rot="0">
            <a:off x="6949837" y="3484804"/>
            <a:ext cx="9868993" cy="3593465"/>
          </a:xfrm>
          <a:prstGeom prst="rect">
            <a:avLst/>
          </a:prstGeom>
        </p:spPr>
        <p:txBody>
          <a:bodyPr anchor="t" rtlCol="false" tIns="0" lIns="0" bIns="0" rIns="0">
            <a:spAutoFit/>
          </a:bodyPr>
          <a:lstStyle/>
          <a:p>
            <a:pPr algn="l">
              <a:lnSpc>
                <a:spcPts val="4059"/>
              </a:lnSpc>
            </a:pPr>
            <a:r>
              <a:rPr lang="en-US" sz="2899">
                <a:solidFill>
                  <a:srgbClr val="000000"/>
                </a:solidFill>
                <a:latin typeface="Public Sans"/>
              </a:rPr>
              <a:t>A documentação de requisitos é uma etapa crucial no processo de desenvolvimento de software. Garante que todos os stakeholders estejam alinhados e que o produto final atenda às necessidades e expectativas esperadas. Aqui estão algumas normas e técnicas usadas na documentação de requisitos</a:t>
            </a:r>
          </a:p>
          <a:p>
            <a:pPr algn="l">
              <a:lnSpc>
                <a:spcPts val="4059"/>
              </a:lnSpc>
            </a:pPr>
          </a:p>
        </p:txBody>
      </p:sp>
      <p:sp>
        <p:nvSpPr>
          <p:cNvPr name="TextBox 18" id="18"/>
          <p:cNvSpPr txBox="true"/>
          <p:nvPr/>
        </p:nvSpPr>
        <p:spPr>
          <a:xfrm rot="0">
            <a:off x="6509367" y="771382"/>
            <a:ext cx="8775491" cy="1038225"/>
          </a:xfrm>
          <a:prstGeom prst="rect">
            <a:avLst/>
          </a:prstGeom>
        </p:spPr>
        <p:txBody>
          <a:bodyPr anchor="t" rtlCol="false" tIns="0" lIns="0" bIns="0" rIns="0">
            <a:spAutoFit/>
          </a:bodyPr>
          <a:lstStyle/>
          <a:p>
            <a:pPr algn="l" marL="0" indent="0" lvl="0">
              <a:lnSpc>
                <a:spcPts val="8400"/>
              </a:lnSpc>
            </a:pPr>
            <a:r>
              <a:rPr lang="en-US" sz="6000" spc="336">
                <a:solidFill>
                  <a:srgbClr val="000000"/>
                </a:solidFill>
                <a:latin typeface="Gotham Condensed Bold"/>
              </a:rPr>
              <a:t>4. Documentação de Requisitos:</a:t>
            </a:r>
          </a:p>
        </p:txBody>
      </p:sp>
      <p:sp>
        <p:nvSpPr>
          <p:cNvPr name="TextBox 19" id="19"/>
          <p:cNvSpPr txBox="true"/>
          <p:nvPr/>
        </p:nvSpPr>
        <p:spPr>
          <a:xfrm rot="0">
            <a:off x="6509367" y="2113247"/>
            <a:ext cx="5374967" cy="1038225"/>
          </a:xfrm>
          <a:prstGeom prst="rect">
            <a:avLst/>
          </a:prstGeom>
        </p:spPr>
        <p:txBody>
          <a:bodyPr anchor="t" rtlCol="false" tIns="0" lIns="0" bIns="0" rIns="0">
            <a:spAutoFit/>
          </a:bodyPr>
          <a:lstStyle/>
          <a:p>
            <a:pPr algn="l" marL="0" indent="0" lvl="0">
              <a:lnSpc>
                <a:spcPts val="8400"/>
              </a:lnSpc>
            </a:pPr>
            <a:r>
              <a:rPr lang="en-US" sz="6000" spc="336">
                <a:solidFill>
                  <a:srgbClr val="000000"/>
                </a:solidFill>
                <a:latin typeface="Gotham Condensed Bold"/>
              </a:rPr>
              <a:t>4.1 Normas técnicas</a:t>
            </a:r>
          </a:p>
        </p:txBody>
      </p:sp>
    </p:spTree>
  </p:cSld>
  <p:clrMapOvr>
    <a:masterClrMapping/>
  </p:clrMapOvr>
</p:sld>
</file>

<file path=ppt/slides/slide2.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169509" y="350689"/>
            <a:ext cx="9854405" cy="678011"/>
            <a:chOff x="0" y="0"/>
            <a:chExt cx="2595399" cy="178571"/>
          </a:xfrm>
        </p:grpSpPr>
        <p:sp>
          <p:nvSpPr>
            <p:cNvPr name="Freeform 3" id="3"/>
            <p:cNvSpPr/>
            <p:nvPr/>
          </p:nvSpPr>
          <p:spPr>
            <a:xfrm flipH="false" flipV="false" rot="0">
              <a:off x="0" y="0"/>
              <a:ext cx="2595399" cy="178571"/>
            </a:xfrm>
            <a:custGeom>
              <a:avLst/>
              <a:gdLst/>
              <a:ahLst/>
              <a:cxnLst/>
              <a:rect r="r" b="b" t="t" l="l"/>
              <a:pathLst>
                <a:path h="178571" w="2595399">
                  <a:moveTo>
                    <a:pt x="0" y="0"/>
                  </a:moveTo>
                  <a:lnTo>
                    <a:pt x="2595399" y="0"/>
                  </a:lnTo>
                  <a:lnTo>
                    <a:pt x="2595399" y="178571"/>
                  </a:lnTo>
                  <a:lnTo>
                    <a:pt x="0" y="178571"/>
                  </a:lnTo>
                  <a:close/>
                </a:path>
              </a:pathLst>
            </a:custGeom>
            <a:solidFill>
              <a:srgbClr val="FFBC88"/>
            </a:solidFill>
          </p:spPr>
        </p:sp>
        <p:sp>
          <p:nvSpPr>
            <p:cNvPr name="TextBox 4" id="4"/>
            <p:cNvSpPr txBox="true"/>
            <p:nvPr/>
          </p:nvSpPr>
          <p:spPr>
            <a:xfrm>
              <a:off x="0" y="-38100"/>
              <a:ext cx="2595399" cy="216671"/>
            </a:xfrm>
            <a:prstGeom prst="rect">
              <a:avLst/>
            </a:prstGeom>
          </p:spPr>
          <p:txBody>
            <a:bodyPr anchor="ctr" rtlCol="false" tIns="50800" lIns="50800" bIns="50800" rIns="50800"/>
            <a:lstStyle/>
            <a:p>
              <a:pPr algn="ctr">
                <a:lnSpc>
                  <a:spcPts val="2659"/>
                </a:lnSpc>
                <a:spcBef>
                  <a:spcPct val="0"/>
                </a:spcBef>
              </a:pPr>
            </a:p>
          </p:txBody>
        </p:sp>
      </p:grpSp>
      <p:sp>
        <p:nvSpPr>
          <p:cNvPr name="TextBox 5" id="5"/>
          <p:cNvSpPr txBox="true"/>
          <p:nvPr/>
        </p:nvSpPr>
        <p:spPr>
          <a:xfrm rot="0">
            <a:off x="169509" y="-171450"/>
            <a:ext cx="17613953" cy="2726446"/>
          </a:xfrm>
          <a:prstGeom prst="rect">
            <a:avLst/>
          </a:prstGeom>
        </p:spPr>
        <p:txBody>
          <a:bodyPr anchor="t" rtlCol="false" tIns="0" lIns="0" bIns="0" rIns="0">
            <a:spAutoFit/>
          </a:bodyPr>
          <a:lstStyle/>
          <a:p>
            <a:pPr algn="l">
              <a:lnSpc>
                <a:spcPts val="12578"/>
              </a:lnSpc>
            </a:pPr>
            <a:r>
              <a:rPr lang="en-US" sz="8984" spc="503">
                <a:solidFill>
                  <a:srgbClr val="000000"/>
                </a:solidFill>
                <a:latin typeface="Gotham Condensed Bold"/>
              </a:rPr>
              <a:t>1 REQUISITOS: </a:t>
            </a:r>
          </a:p>
          <a:p>
            <a:pPr algn="l">
              <a:lnSpc>
                <a:spcPts val="9218"/>
              </a:lnSpc>
            </a:pPr>
            <a:r>
              <a:rPr lang="en-US" sz="6584" spc="368">
                <a:solidFill>
                  <a:srgbClr val="000000"/>
                </a:solidFill>
                <a:latin typeface="Gotham Condensed Bold"/>
              </a:rPr>
              <a:t>1.1. Definição</a:t>
            </a:r>
          </a:p>
        </p:txBody>
      </p:sp>
      <p:sp>
        <p:nvSpPr>
          <p:cNvPr name="TextBox 6" id="6"/>
          <p:cNvSpPr txBox="true"/>
          <p:nvPr/>
        </p:nvSpPr>
        <p:spPr>
          <a:xfrm rot="0">
            <a:off x="4378912" y="1561025"/>
            <a:ext cx="13404550" cy="993971"/>
          </a:xfrm>
          <a:prstGeom prst="rect">
            <a:avLst/>
          </a:prstGeom>
        </p:spPr>
        <p:txBody>
          <a:bodyPr anchor="t" rtlCol="false" tIns="0" lIns="0" bIns="0" rIns="0">
            <a:spAutoFit/>
          </a:bodyPr>
          <a:lstStyle/>
          <a:p>
            <a:pPr algn="ctr">
              <a:lnSpc>
                <a:spcPts val="4014"/>
              </a:lnSpc>
            </a:pPr>
            <a:r>
              <a:rPr lang="en-US" sz="2867">
                <a:solidFill>
                  <a:srgbClr val="000000"/>
                </a:solidFill>
                <a:latin typeface="Open Sans"/>
              </a:rPr>
              <a:t>Requisitos de definição são especificações necessárias para descrever as funcionalidades e características de um projeto. São Elas:</a:t>
            </a:r>
          </a:p>
        </p:txBody>
      </p:sp>
      <p:sp>
        <p:nvSpPr>
          <p:cNvPr name="AutoShape 7" id="7"/>
          <p:cNvSpPr/>
          <p:nvPr/>
        </p:nvSpPr>
        <p:spPr>
          <a:xfrm flipV="true">
            <a:off x="8976486" y="3145546"/>
            <a:ext cx="0" cy="6156485"/>
          </a:xfrm>
          <a:prstGeom prst="line">
            <a:avLst/>
          </a:prstGeom>
          <a:ln cap="flat" w="38100">
            <a:solidFill>
              <a:srgbClr val="000000"/>
            </a:solidFill>
            <a:prstDash val="solid"/>
            <a:headEnd type="none" len="sm" w="sm"/>
            <a:tailEnd type="none" len="sm" w="sm"/>
          </a:ln>
        </p:spPr>
      </p:sp>
      <p:sp>
        <p:nvSpPr>
          <p:cNvPr name="TextBox 8" id="8"/>
          <p:cNvSpPr txBox="true"/>
          <p:nvPr/>
        </p:nvSpPr>
        <p:spPr>
          <a:xfrm rot="0">
            <a:off x="1028700" y="3088396"/>
            <a:ext cx="7490057" cy="5950585"/>
          </a:xfrm>
          <a:prstGeom prst="rect">
            <a:avLst/>
          </a:prstGeom>
        </p:spPr>
        <p:txBody>
          <a:bodyPr anchor="t" rtlCol="false" tIns="0" lIns="0" bIns="0" rIns="0">
            <a:spAutoFit/>
          </a:bodyPr>
          <a:lstStyle/>
          <a:p>
            <a:pPr algn="ctr">
              <a:lnSpc>
                <a:spcPts val="4340"/>
              </a:lnSpc>
            </a:pPr>
            <a:r>
              <a:rPr lang="en-US" sz="3100">
                <a:solidFill>
                  <a:srgbClr val="000000"/>
                </a:solidFill>
                <a:latin typeface="Open Sans"/>
              </a:rPr>
              <a:t>1. Funcionais : O que o sistema deve fazer (permitir login).</a:t>
            </a:r>
          </a:p>
          <a:p>
            <a:pPr algn="ctr">
              <a:lnSpc>
                <a:spcPts val="4340"/>
              </a:lnSpc>
            </a:pPr>
            <a:r>
              <a:rPr lang="en-US" sz="3100">
                <a:solidFill>
                  <a:srgbClr val="000000"/>
                </a:solidFill>
                <a:latin typeface="Open Sans"/>
              </a:rPr>
              <a:t>2. Não Funcionais : Como o sistema deve se comportar (desempenho e usabilidade).</a:t>
            </a:r>
          </a:p>
          <a:p>
            <a:pPr algn="ctr">
              <a:lnSpc>
                <a:spcPts val="4340"/>
              </a:lnSpc>
            </a:pPr>
            <a:r>
              <a:rPr lang="en-US" sz="3100">
                <a:solidFill>
                  <a:srgbClr val="000000"/>
                </a:solidFill>
                <a:latin typeface="Open Sans"/>
              </a:rPr>
              <a:t>3. Interface de Usuário : Como os usuários interagem com o sistema (design intuitivo).</a:t>
            </a:r>
          </a:p>
          <a:p>
            <a:pPr algn="ctr">
              <a:lnSpc>
                <a:spcPts val="4340"/>
              </a:lnSpc>
            </a:pPr>
            <a:r>
              <a:rPr lang="en-US" sz="3100">
                <a:solidFill>
                  <a:srgbClr val="000000"/>
                </a:solidFill>
                <a:latin typeface="Open Sans"/>
              </a:rPr>
              <a:t>4. Segurança : Proteção contra acessos não autorizados (criptografia SSL).</a:t>
            </a:r>
          </a:p>
          <a:p>
            <a:pPr algn="ctr">
              <a:lnSpc>
                <a:spcPts val="4340"/>
              </a:lnSpc>
            </a:pPr>
          </a:p>
        </p:txBody>
      </p:sp>
      <p:sp>
        <p:nvSpPr>
          <p:cNvPr name="TextBox 9" id="9"/>
          <p:cNvSpPr txBox="true"/>
          <p:nvPr/>
        </p:nvSpPr>
        <p:spPr>
          <a:xfrm rot="0">
            <a:off x="9769243" y="2859293"/>
            <a:ext cx="7490057" cy="7036435"/>
          </a:xfrm>
          <a:prstGeom prst="rect">
            <a:avLst/>
          </a:prstGeom>
        </p:spPr>
        <p:txBody>
          <a:bodyPr anchor="t" rtlCol="false" tIns="0" lIns="0" bIns="0" rIns="0">
            <a:spAutoFit/>
          </a:bodyPr>
          <a:lstStyle/>
          <a:p>
            <a:pPr algn="ctr">
              <a:lnSpc>
                <a:spcPts val="4340"/>
              </a:lnSpc>
            </a:pPr>
            <a:r>
              <a:rPr lang="en-US" sz="3100">
                <a:solidFill>
                  <a:srgbClr val="000000"/>
                </a:solidFill>
                <a:latin typeface="Open Sans"/>
              </a:rPr>
              <a:t>5. Desempenho : Expectativas de velocidade e capacidade (carregamento em 2 segundos).</a:t>
            </a:r>
          </a:p>
          <a:p>
            <a:pPr algn="ctr">
              <a:lnSpc>
                <a:spcPts val="4340"/>
              </a:lnSpc>
            </a:pPr>
            <a:r>
              <a:rPr lang="en-US" sz="3100">
                <a:solidFill>
                  <a:srgbClr val="000000"/>
                </a:solidFill>
                <a:latin typeface="Open Sans"/>
              </a:rPr>
              <a:t>6. Compatibilidade : Com quais sistemas e dispositivos deve funcionar (navegadores suportados).</a:t>
            </a:r>
          </a:p>
          <a:p>
            <a:pPr algn="ctr">
              <a:lnSpc>
                <a:spcPts val="4340"/>
              </a:lnSpc>
            </a:pPr>
            <a:r>
              <a:rPr lang="en-US" sz="3100">
                <a:solidFill>
                  <a:srgbClr val="000000"/>
                </a:solidFill>
                <a:latin typeface="Open Sans"/>
              </a:rPr>
              <a:t>7. Manutenção : Necessidades de suporte pós-implementação (atualizações sem interrupção).</a:t>
            </a:r>
          </a:p>
          <a:p>
            <a:pPr algn="ctr">
              <a:lnSpc>
                <a:spcPts val="4340"/>
              </a:lnSpc>
            </a:pPr>
            <a:r>
              <a:rPr lang="en-US" sz="3100">
                <a:solidFill>
                  <a:srgbClr val="000000"/>
                </a:solidFill>
                <a:latin typeface="Open Sans"/>
              </a:rPr>
              <a:t>8. Conformidade : Regulamentos e padrões a serem seguidos (conformidade com LGPD).</a:t>
            </a:r>
          </a:p>
          <a:p>
            <a:pPr algn="ctr">
              <a:lnSpc>
                <a:spcPts val="4340"/>
              </a:lnSpc>
            </a:pP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1316734"/>
            <a:ext cx="7441996" cy="443225"/>
            <a:chOff x="0" y="0"/>
            <a:chExt cx="1960032" cy="116734"/>
          </a:xfrm>
        </p:grpSpPr>
        <p:sp>
          <p:nvSpPr>
            <p:cNvPr name="Freeform 3" id="3"/>
            <p:cNvSpPr/>
            <p:nvPr/>
          </p:nvSpPr>
          <p:spPr>
            <a:xfrm flipH="false" flipV="false" rot="0">
              <a:off x="0" y="0"/>
              <a:ext cx="1960032" cy="116734"/>
            </a:xfrm>
            <a:custGeom>
              <a:avLst/>
              <a:gdLst/>
              <a:ahLst/>
              <a:cxnLst/>
              <a:rect r="r" b="b" t="t" l="l"/>
              <a:pathLst>
                <a:path h="116734" w="1960032">
                  <a:moveTo>
                    <a:pt x="0" y="0"/>
                  </a:moveTo>
                  <a:lnTo>
                    <a:pt x="1960032" y="0"/>
                  </a:lnTo>
                  <a:lnTo>
                    <a:pt x="1960032" y="116734"/>
                  </a:lnTo>
                  <a:lnTo>
                    <a:pt x="0" y="116734"/>
                  </a:lnTo>
                  <a:close/>
                </a:path>
              </a:pathLst>
            </a:custGeom>
            <a:solidFill>
              <a:srgbClr val="FD828D"/>
            </a:solidFill>
          </p:spPr>
        </p:sp>
        <p:sp>
          <p:nvSpPr>
            <p:cNvPr name="TextBox 4" id="4"/>
            <p:cNvSpPr txBox="true"/>
            <p:nvPr/>
          </p:nvSpPr>
          <p:spPr>
            <a:xfrm>
              <a:off x="0" y="-38100"/>
              <a:ext cx="1960032" cy="154834"/>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028700" y="2231134"/>
            <a:ext cx="7441996" cy="443225"/>
            <a:chOff x="0" y="0"/>
            <a:chExt cx="1960032" cy="116734"/>
          </a:xfrm>
        </p:grpSpPr>
        <p:sp>
          <p:nvSpPr>
            <p:cNvPr name="Freeform 6" id="6"/>
            <p:cNvSpPr/>
            <p:nvPr/>
          </p:nvSpPr>
          <p:spPr>
            <a:xfrm flipH="false" flipV="false" rot="0">
              <a:off x="0" y="0"/>
              <a:ext cx="1960032" cy="116734"/>
            </a:xfrm>
            <a:custGeom>
              <a:avLst/>
              <a:gdLst/>
              <a:ahLst/>
              <a:cxnLst/>
              <a:rect r="r" b="b" t="t" l="l"/>
              <a:pathLst>
                <a:path h="116734" w="1960032">
                  <a:moveTo>
                    <a:pt x="0" y="0"/>
                  </a:moveTo>
                  <a:lnTo>
                    <a:pt x="1960032" y="0"/>
                  </a:lnTo>
                  <a:lnTo>
                    <a:pt x="1960032" y="116734"/>
                  </a:lnTo>
                  <a:lnTo>
                    <a:pt x="0" y="116734"/>
                  </a:lnTo>
                  <a:close/>
                </a:path>
              </a:pathLst>
            </a:custGeom>
            <a:solidFill>
              <a:srgbClr val="FD828D"/>
            </a:solidFill>
          </p:spPr>
        </p:sp>
        <p:sp>
          <p:nvSpPr>
            <p:cNvPr name="TextBox 7" id="7"/>
            <p:cNvSpPr txBox="true"/>
            <p:nvPr/>
          </p:nvSpPr>
          <p:spPr>
            <a:xfrm>
              <a:off x="0" y="-38100"/>
              <a:ext cx="1960032" cy="154834"/>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9817304" y="1316734"/>
            <a:ext cx="7441996" cy="443225"/>
            <a:chOff x="0" y="0"/>
            <a:chExt cx="1960032" cy="116734"/>
          </a:xfrm>
        </p:grpSpPr>
        <p:sp>
          <p:nvSpPr>
            <p:cNvPr name="Freeform 9" id="9"/>
            <p:cNvSpPr/>
            <p:nvPr/>
          </p:nvSpPr>
          <p:spPr>
            <a:xfrm flipH="false" flipV="false" rot="0">
              <a:off x="0" y="0"/>
              <a:ext cx="1960032" cy="116734"/>
            </a:xfrm>
            <a:custGeom>
              <a:avLst/>
              <a:gdLst/>
              <a:ahLst/>
              <a:cxnLst/>
              <a:rect r="r" b="b" t="t" l="l"/>
              <a:pathLst>
                <a:path h="116734" w="1960032">
                  <a:moveTo>
                    <a:pt x="0" y="0"/>
                  </a:moveTo>
                  <a:lnTo>
                    <a:pt x="1960032" y="0"/>
                  </a:lnTo>
                  <a:lnTo>
                    <a:pt x="1960032" y="116734"/>
                  </a:lnTo>
                  <a:lnTo>
                    <a:pt x="0" y="116734"/>
                  </a:lnTo>
                  <a:close/>
                </a:path>
              </a:pathLst>
            </a:custGeom>
            <a:solidFill>
              <a:srgbClr val="5CDEE6"/>
            </a:solidFill>
          </p:spPr>
        </p:sp>
        <p:sp>
          <p:nvSpPr>
            <p:cNvPr name="TextBox 10" id="10"/>
            <p:cNvSpPr txBox="true"/>
            <p:nvPr/>
          </p:nvSpPr>
          <p:spPr>
            <a:xfrm>
              <a:off x="0" y="-38100"/>
              <a:ext cx="1960032" cy="154834"/>
            </a:xfrm>
            <a:prstGeom prst="rect">
              <a:avLst/>
            </a:prstGeom>
          </p:spPr>
          <p:txBody>
            <a:bodyPr anchor="ctr" rtlCol="false" tIns="50800" lIns="50800" bIns="50800" rIns="50800"/>
            <a:lstStyle/>
            <a:p>
              <a:pPr algn="ctr">
                <a:lnSpc>
                  <a:spcPts val="2659"/>
                </a:lnSpc>
                <a:spcBef>
                  <a:spcPct val="0"/>
                </a:spcBef>
              </a:pPr>
            </a:p>
          </p:txBody>
        </p:sp>
      </p:grpSp>
      <p:grpSp>
        <p:nvGrpSpPr>
          <p:cNvPr name="Group 11" id="11"/>
          <p:cNvGrpSpPr/>
          <p:nvPr/>
        </p:nvGrpSpPr>
        <p:grpSpPr>
          <a:xfrm rot="0">
            <a:off x="9817304" y="2231134"/>
            <a:ext cx="7441996" cy="443225"/>
            <a:chOff x="0" y="0"/>
            <a:chExt cx="1960032" cy="116734"/>
          </a:xfrm>
        </p:grpSpPr>
        <p:sp>
          <p:nvSpPr>
            <p:cNvPr name="Freeform 12" id="12"/>
            <p:cNvSpPr/>
            <p:nvPr/>
          </p:nvSpPr>
          <p:spPr>
            <a:xfrm flipH="false" flipV="false" rot="0">
              <a:off x="0" y="0"/>
              <a:ext cx="1960032" cy="116734"/>
            </a:xfrm>
            <a:custGeom>
              <a:avLst/>
              <a:gdLst/>
              <a:ahLst/>
              <a:cxnLst/>
              <a:rect r="r" b="b" t="t" l="l"/>
              <a:pathLst>
                <a:path h="116734" w="1960032">
                  <a:moveTo>
                    <a:pt x="0" y="0"/>
                  </a:moveTo>
                  <a:lnTo>
                    <a:pt x="1960032" y="0"/>
                  </a:lnTo>
                  <a:lnTo>
                    <a:pt x="1960032" y="116734"/>
                  </a:lnTo>
                  <a:lnTo>
                    <a:pt x="0" y="116734"/>
                  </a:lnTo>
                  <a:close/>
                </a:path>
              </a:pathLst>
            </a:custGeom>
            <a:solidFill>
              <a:srgbClr val="5CDEE6"/>
            </a:solidFill>
          </p:spPr>
        </p:sp>
        <p:sp>
          <p:nvSpPr>
            <p:cNvPr name="TextBox 13" id="13"/>
            <p:cNvSpPr txBox="true"/>
            <p:nvPr/>
          </p:nvSpPr>
          <p:spPr>
            <a:xfrm>
              <a:off x="0" y="-38100"/>
              <a:ext cx="1960032" cy="154834"/>
            </a:xfrm>
            <a:prstGeom prst="rect">
              <a:avLst/>
            </a:prstGeom>
          </p:spPr>
          <p:txBody>
            <a:bodyPr anchor="ctr" rtlCol="false" tIns="50800" lIns="50800" bIns="50800" rIns="50800"/>
            <a:lstStyle/>
            <a:p>
              <a:pPr algn="ctr">
                <a:lnSpc>
                  <a:spcPts val="2659"/>
                </a:lnSpc>
                <a:spcBef>
                  <a:spcPct val="0"/>
                </a:spcBef>
              </a:pPr>
            </a:p>
          </p:txBody>
        </p:sp>
      </p:grpSp>
      <p:grpSp>
        <p:nvGrpSpPr>
          <p:cNvPr name="Group 14" id="14"/>
          <p:cNvGrpSpPr/>
          <p:nvPr/>
        </p:nvGrpSpPr>
        <p:grpSpPr>
          <a:xfrm rot="0">
            <a:off x="1028700" y="6876788"/>
            <a:ext cx="7441996" cy="2198370"/>
            <a:chOff x="0" y="0"/>
            <a:chExt cx="1960032" cy="578995"/>
          </a:xfrm>
        </p:grpSpPr>
        <p:sp>
          <p:nvSpPr>
            <p:cNvPr name="Freeform 15" id="15"/>
            <p:cNvSpPr/>
            <p:nvPr/>
          </p:nvSpPr>
          <p:spPr>
            <a:xfrm flipH="false" flipV="false" rot="0">
              <a:off x="0" y="0"/>
              <a:ext cx="1960032" cy="578995"/>
            </a:xfrm>
            <a:custGeom>
              <a:avLst/>
              <a:gdLst/>
              <a:ahLst/>
              <a:cxnLst/>
              <a:rect r="r" b="b" t="t" l="l"/>
              <a:pathLst>
                <a:path h="578995" w="1960032">
                  <a:moveTo>
                    <a:pt x="0" y="0"/>
                  </a:moveTo>
                  <a:lnTo>
                    <a:pt x="1960032" y="0"/>
                  </a:lnTo>
                  <a:lnTo>
                    <a:pt x="1960032" y="578995"/>
                  </a:lnTo>
                  <a:lnTo>
                    <a:pt x="0" y="578995"/>
                  </a:lnTo>
                  <a:close/>
                </a:path>
              </a:pathLst>
            </a:custGeom>
            <a:solidFill>
              <a:srgbClr val="FFD1D5"/>
            </a:solidFill>
          </p:spPr>
        </p:sp>
        <p:sp>
          <p:nvSpPr>
            <p:cNvPr name="TextBox 16" id="16"/>
            <p:cNvSpPr txBox="true"/>
            <p:nvPr/>
          </p:nvSpPr>
          <p:spPr>
            <a:xfrm>
              <a:off x="0" y="-38100"/>
              <a:ext cx="1960032" cy="617095"/>
            </a:xfrm>
            <a:prstGeom prst="rect">
              <a:avLst/>
            </a:prstGeom>
          </p:spPr>
          <p:txBody>
            <a:bodyPr anchor="ctr" rtlCol="false" tIns="50800" lIns="50800" bIns="50800" rIns="50800"/>
            <a:lstStyle/>
            <a:p>
              <a:pPr algn="ctr">
                <a:lnSpc>
                  <a:spcPts val="2659"/>
                </a:lnSpc>
                <a:spcBef>
                  <a:spcPct val="0"/>
                </a:spcBef>
              </a:pPr>
            </a:p>
          </p:txBody>
        </p:sp>
      </p:grpSp>
      <p:grpSp>
        <p:nvGrpSpPr>
          <p:cNvPr name="Group 17" id="17"/>
          <p:cNvGrpSpPr/>
          <p:nvPr/>
        </p:nvGrpSpPr>
        <p:grpSpPr>
          <a:xfrm rot="0">
            <a:off x="9817304" y="6876788"/>
            <a:ext cx="7441996" cy="2198370"/>
            <a:chOff x="0" y="0"/>
            <a:chExt cx="1960032" cy="578995"/>
          </a:xfrm>
        </p:grpSpPr>
        <p:sp>
          <p:nvSpPr>
            <p:cNvPr name="Freeform 18" id="18"/>
            <p:cNvSpPr/>
            <p:nvPr/>
          </p:nvSpPr>
          <p:spPr>
            <a:xfrm flipH="false" flipV="false" rot="0">
              <a:off x="0" y="0"/>
              <a:ext cx="1960032" cy="578995"/>
            </a:xfrm>
            <a:custGeom>
              <a:avLst/>
              <a:gdLst/>
              <a:ahLst/>
              <a:cxnLst/>
              <a:rect r="r" b="b" t="t" l="l"/>
              <a:pathLst>
                <a:path h="578995" w="1960032">
                  <a:moveTo>
                    <a:pt x="0" y="0"/>
                  </a:moveTo>
                  <a:lnTo>
                    <a:pt x="1960032" y="0"/>
                  </a:lnTo>
                  <a:lnTo>
                    <a:pt x="1960032" y="578995"/>
                  </a:lnTo>
                  <a:lnTo>
                    <a:pt x="0" y="578995"/>
                  </a:lnTo>
                  <a:close/>
                </a:path>
              </a:pathLst>
            </a:custGeom>
            <a:solidFill>
              <a:srgbClr val="D8F7F8"/>
            </a:solidFill>
          </p:spPr>
        </p:sp>
        <p:sp>
          <p:nvSpPr>
            <p:cNvPr name="TextBox 19" id="19"/>
            <p:cNvSpPr txBox="true"/>
            <p:nvPr/>
          </p:nvSpPr>
          <p:spPr>
            <a:xfrm>
              <a:off x="0" y="-38100"/>
              <a:ext cx="1960032" cy="617095"/>
            </a:xfrm>
            <a:prstGeom prst="rect">
              <a:avLst/>
            </a:prstGeom>
          </p:spPr>
          <p:txBody>
            <a:bodyPr anchor="ctr" rtlCol="false" tIns="50800" lIns="50800" bIns="50800" rIns="50800"/>
            <a:lstStyle/>
            <a:p>
              <a:pPr algn="ctr">
                <a:lnSpc>
                  <a:spcPts val="2659"/>
                </a:lnSpc>
                <a:spcBef>
                  <a:spcPct val="0"/>
                </a:spcBef>
              </a:pPr>
            </a:p>
          </p:txBody>
        </p:sp>
      </p:grpSp>
      <p:grpSp>
        <p:nvGrpSpPr>
          <p:cNvPr name="Group 20" id="20"/>
          <p:cNvGrpSpPr/>
          <p:nvPr/>
        </p:nvGrpSpPr>
        <p:grpSpPr>
          <a:xfrm rot="5400000">
            <a:off x="6104467" y="-1363258"/>
            <a:ext cx="5566734" cy="27863242"/>
            <a:chOff x="0" y="0"/>
            <a:chExt cx="7422312" cy="37150989"/>
          </a:xfrm>
        </p:grpSpPr>
        <p:sp>
          <p:nvSpPr>
            <p:cNvPr name="Freeform 21" id="21"/>
            <p:cNvSpPr/>
            <p:nvPr/>
          </p:nvSpPr>
          <p:spPr>
            <a:xfrm flipH="false" flipV="false" rot="0">
              <a:off x="0" y="33077995"/>
              <a:ext cx="7422312" cy="4072994"/>
            </a:xfrm>
            <a:custGeom>
              <a:avLst/>
              <a:gdLst/>
              <a:ahLst/>
              <a:cxnLst/>
              <a:rect r="r" b="b" t="t" l="l"/>
              <a:pathLst>
                <a:path h="4072994" w="7422312">
                  <a:moveTo>
                    <a:pt x="0" y="0"/>
                  </a:moveTo>
                  <a:lnTo>
                    <a:pt x="7422312" y="0"/>
                  </a:lnTo>
                  <a:lnTo>
                    <a:pt x="7422312" y="4072994"/>
                  </a:lnTo>
                  <a:lnTo>
                    <a:pt x="0" y="407299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2" id="22"/>
            <p:cNvSpPr/>
            <p:nvPr/>
          </p:nvSpPr>
          <p:spPr>
            <a:xfrm flipH="false" flipV="false" rot="0">
              <a:off x="0" y="28352567"/>
              <a:ext cx="7422312" cy="4072994"/>
            </a:xfrm>
            <a:custGeom>
              <a:avLst/>
              <a:gdLst/>
              <a:ahLst/>
              <a:cxnLst/>
              <a:rect r="r" b="b" t="t" l="l"/>
              <a:pathLst>
                <a:path h="4072994" w="7422312">
                  <a:moveTo>
                    <a:pt x="0" y="0"/>
                  </a:moveTo>
                  <a:lnTo>
                    <a:pt x="7422312" y="0"/>
                  </a:lnTo>
                  <a:lnTo>
                    <a:pt x="7422312" y="4072994"/>
                  </a:lnTo>
                  <a:lnTo>
                    <a:pt x="0" y="407299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3" id="23"/>
            <p:cNvSpPr/>
            <p:nvPr/>
          </p:nvSpPr>
          <p:spPr>
            <a:xfrm flipH="false" flipV="false" rot="0">
              <a:off x="0" y="23627140"/>
              <a:ext cx="7422312" cy="4072994"/>
            </a:xfrm>
            <a:custGeom>
              <a:avLst/>
              <a:gdLst/>
              <a:ahLst/>
              <a:cxnLst/>
              <a:rect r="r" b="b" t="t" l="l"/>
              <a:pathLst>
                <a:path h="4072994" w="7422312">
                  <a:moveTo>
                    <a:pt x="0" y="0"/>
                  </a:moveTo>
                  <a:lnTo>
                    <a:pt x="7422312" y="0"/>
                  </a:lnTo>
                  <a:lnTo>
                    <a:pt x="7422312" y="4072993"/>
                  </a:lnTo>
                  <a:lnTo>
                    <a:pt x="0" y="407299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4" id="24"/>
            <p:cNvSpPr/>
            <p:nvPr/>
          </p:nvSpPr>
          <p:spPr>
            <a:xfrm flipH="false" flipV="false" rot="0">
              <a:off x="0" y="18901712"/>
              <a:ext cx="7422312" cy="4072994"/>
            </a:xfrm>
            <a:custGeom>
              <a:avLst/>
              <a:gdLst/>
              <a:ahLst/>
              <a:cxnLst/>
              <a:rect r="r" b="b" t="t" l="l"/>
              <a:pathLst>
                <a:path h="4072994" w="7422312">
                  <a:moveTo>
                    <a:pt x="0" y="0"/>
                  </a:moveTo>
                  <a:lnTo>
                    <a:pt x="7422312" y="0"/>
                  </a:lnTo>
                  <a:lnTo>
                    <a:pt x="7422312" y="4072994"/>
                  </a:lnTo>
                  <a:lnTo>
                    <a:pt x="0" y="407299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5" id="25"/>
            <p:cNvSpPr/>
            <p:nvPr/>
          </p:nvSpPr>
          <p:spPr>
            <a:xfrm flipH="false" flipV="false" rot="0">
              <a:off x="0" y="14176284"/>
              <a:ext cx="7422312" cy="4072994"/>
            </a:xfrm>
            <a:custGeom>
              <a:avLst/>
              <a:gdLst/>
              <a:ahLst/>
              <a:cxnLst/>
              <a:rect r="r" b="b" t="t" l="l"/>
              <a:pathLst>
                <a:path h="4072994" w="7422312">
                  <a:moveTo>
                    <a:pt x="0" y="0"/>
                  </a:moveTo>
                  <a:lnTo>
                    <a:pt x="7422312" y="0"/>
                  </a:lnTo>
                  <a:lnTo>
                    <a:pt x="7422312" y="4072994"/>
                  </a:lnTo>
                  <a:lnTo>
                    <a:pt x="0" y="407299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6" id="26"/>
            <p:cNvSpPr/>
            <p:nvPr/>
          </p:nvSpPr>
          <p:spPr>
            <a:xfrm flipH="false" flipV="false" rot="0">
              <a:off x="0" y="9450856"/>
              <a:ext cx="7422312" cy="4072994"/>
            </a:xfrm>
            <a:custGeom>
              <a:avLst/>
              <a:gdLst/>
              <a:ahLst/>
              <a:cxnLst/>
              <a:rect r="r" b="b" t="t" l="l"/>
              <a:pathLst>
                <a:path h="4072994" w="7422312">
                  <a:moveTo>
                    <a:pt x="0" y="0"/>
                  </a:moveTo>
                  <a:lnTo>
                    <a:pt x="7422312" y="0"/>
                  </a:lnTo>
                  <a:lnTo>
                    <a:pt x="7422312" y="4072994"/>
                  </a:lnTo>
                  <a:lnTo>
                    <a:pt x="0" y="407299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7" id="27"/>
            <p:cNvSpPr/>
            <p:nvPr/>
          </p:nvSpPr>
          <p:spPr>
            <a:xfrm flipH="false" flipV="false" rot="0">
              <a:off x="0" y="4725428"/>
              <a:ext cx="7422312" cy="4072994"/>
            </a:xfrm>
            <a:custGeom>
              <a:avLst/>
              <a:gdLst/>
              <a:ahLst/>
              <a:cxnLst/>
              <a:rect r="r" b="b" t="t" l="l"/>
              <a:pathLst>
                <a:path h="4072994" w="7422312">
                  <a:moveTo>
                    <a:pt x="0" y="0"/>
                  </a:moveTo>
                  <a:lnTo>
                    <a:pt x="7422312" y="0"/>
                  </a:lnTo>
                  <a:lnTo>
                    <a:pt x="7422312" y="4072994"/>
                  </a:lnTo>
                  <a:lnTo>
                    <a:pt x="0" y="407299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8" id="28"/>
            <p:cNvSpPr/>
            <p:nvPr/>
          </p:nvSpPr>
          <p:spPr>
            <a:xfrm flipH="false" flipV="false" rot="0">
              <a:off x="0" y="0"/>
              <a:ext cx="7422312" cy="4072994"/>
            </a:xfrm>
            <a:custGeom>
              <a:avLst/>
              <a:gdLst/>
              <a:ahLst/>
              <a:cxnLst/>
              <a:rect r="r" b="b" t="t" l="l"/>
              <a:pathLst>
                <a:path h="4072994" w="7422312">
                  <a:moveTo>
                    <a:pt x="0" y="0"/>
                  </a:moveTo>
                  <a:lnTo>
                    <a:pt x="7422312" y="0"/>
                  </a:lnTo>
                  <a:lnTo>
                    <a:pt x="7422312" y="4072994"/>
                  </a:lnTo>
                  <a:lnTo>
                    <a:pt x="0" y="407299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sp>
        <p:nvSpPr>
          <p:cNvPr name="Freeform 29" id="29"/>
          <p:cNvSpPr/>
          <p:nvPr/>
        </p:nvSpPr>
        <p:spPr>
          <a:xfrm flipH="false" flipV="false" rot="0">
            <a:off x="-241520" y="6186179"/>
            <a:ext cx="3504519" cy="3504519"/>
          </a:xfrm>
          <a:custGeom>
            <a:avLst/>
            <a:gdLst/>
            <a:ahLst/>
            <a:cxnLst/>
            <a:rect r="r" b="b" t="t" l="l"/>
            <a:pathLst>
              <a:path h="3504519" w="3504519">
                <a:moveTo>
                  <a:pt x="0" y="0"/>
                </a:moveTo>
                <a:lnTo>
                  <a:pt x="3504519" y="0"/>
                </a:lnTo>
                <a:lnTo>
                  <a:pt x="3504519" y="3504519"/>
                </a:lnTo>
                <a:lnTo>
                  <a:pt x="0" y="3504519"/>
                </a:lnTo>
                <a:lnTo>
                  <a:pt x="0" y="0"/>
                </a:lnTo>
                <a:close/>
              </a:path>
            </a:pathLst>
          </a:custGeom>
          <a:blipFill>
            <a:blip r:embed="rId4"/>
            <a:stretch>
              <a:fillRect l="0" t="0" r="0" b="0"/>
            </a:stretch>
          </a:blipFill>
        </p:spPr>
      </p:sp>
      <p:sp>
        <p:nvSpPr>
          <p:cNvPr name="Freeform 30" id="30"/>
          <p:cNvSpPr/>
          <p:nvPr/>
        </p:nvSpPr>
        <p:spPr>
          <a:xfrm flipH="false" flipV="false" rot="0">
            <a:off x="14328018" y="6280477"/>
            <a:ext cx="2485093" cy="3130825"/>
          </a:xfrm>
          <a:custGeom>
            <a:avLst/>
            <a:gdLst/>
            <a:ahLst/>
            <a:cxnLst/>
            <a:rect r="r" b="b" t="t" l="l"/>
            <a:pathLst>
              <a:path h="3130825" w="2485093">
                <a:moveTo>
                  <a:pt x="0" y="0"/>
                </a:moveTo>
                <a:lnTo>
                  <a:pt x="2485092" y="0"/>
                </a:lnTo>
                <a:lnTo>
                  <a:pt x="2485092" y="3130825"/>
                </a:lnTo>
                <a:lnTo>
                  <a:pt x="0" y="313082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31" id="31"/>
          <p:cNvSpPr txBox="true"/>
          <p:nvPr/>
        </p:nvSpPr>
        <p:spPr>
          <a:xfrm rot="0">
            <a:off x="9817304" y="836033"/>
            <a:ext cx="8130139" cy="923925"/>
          </a:xfrm>
          <a:prstGeom prst="rect">
            <a:avLst/>
          </a:prstGeom>
        </p:spPr>
        <p:txBody>
          <a:bodyPr anchor="t" rtlCol="false" tIns="0" lIns="0" bIns="0" rIns="0">
            <a:spAutoFit/>
          </a:bodyPr>
          <a:lstStyle/>
          <a:p>
            <a:pPr algn="l" marL="0" indent="0" lvl="0">
              <a:lnSpc>
                <a:spcPts val="7200"/>
              </a:lnSpc>
              <a:spcBef>
                <a:spcPct val="0"/>
              </a:spcBef>
            </a:pPr>
            <a:r>
              <a:rPr lang="en-US" sz="6000" spc="336">
                <a:solidFill>
                  <a:srgbClr val="000000"/>
                </a:solidFill>
                <a:latin typeface="Gotham Condensed Bold"/>
              </a:rPr>
              <a:t>4.3. Controle de Versões</a:t>
            </a:r>
          </a:p>
        </p:txBody>
      </p:sp>
      <p:sp>
        <p:nvSpPr>
          <p:cNvPr name="TextBox 32" id="32"/>
          <p:cNvSpPr txBox="true"/>
          <p:nvPr/>
        </p:nvSpPr>
        <p:spPr>
          <a:xfrm rot="0">
            <a:off x="1028700" y="836033"/>
            <a:ext cx="8333874" cy="1838325"/>
          </a:xfrm>
          <a:prstGeom prst="rect">
            <a:avLst/>
          </a:prstGeom>
        </p:spPr>
        <p:txBody>
          <a:bodyPr anchor="t" rtlCol="false" tIns="0" lIns="0" bIns="0" rIns="0">
            <a:spAutoFit/>
          </a:bodyPr>
          <a:lstStyle/>
          <a:p>
            <a:pPr algn="l" marL="0" indent="0" lvl="0">
              <a:lnSpc>
                <a:spcPts val="7200"/>
              </a:lnSpc>
              <a:spcBef>
                <a:spcPct val="0"/>
              </a:spcBef>
            </a:pPr>
            <a:r>
              <a:rPr lang="en-US" sz="6000" spc="336">
                <a:solidFill>
                  <a:srgbClr val="000000"/>
                </a:solidFill>
                <a:latin typeface="Gotham Condensed Bold"/>
              </a:rPr>
              <a:t>4.2. Estrutura padrão (modelos de documentação)</a:t>
            </a:r>
          </a:p>
        </p:txBody>
      </p:sp>
      <p:sp>
        <p:nvSpPr>
          <p:cNvPr name="TextBox 33" id="33"/>
          <p:cNvSpPr txBox="true"/>
          <p:nvPr/>
        </p:nvSpPr>
        <p:spPr>
          <a:xfrm rot="0">
            <a:off x="1028700" y="3493461"/>
            <a:ext cx="7441996" cy="2598420"/>
          </a:xfrm>
          <a:prstGeom prst="rect">
            <a:avLst/>
          </a:prstGeom>
        </p:spPr>
        <p:txBody>
          <a:bodyPr anchor="t" rtlCol="false" tIns="0" lIns="0" bIns="0" rIns="0">
            <a:spAutoFit/>
          </a:bodyPr>
          <a:lstStyle/>
          <a:p>
            <a:pPr algn="l" marL="0" indent="0" lvl="0">
              <a:lnSpc>
                <a:spcPts val="4199"/>
              </a:lnSpc>
              <a:spcBef>
                <a:spcPct val="0"/>
              </a:spcBef>
            </a:pPr>
            <a:r>
              <a:rPr lang="en-US" sz="2799">
                <a:solidFill>
                  <a:srgbClr val="000000"/>
                </a:solidFill>
                <a:latin typeface="Public Sans"/>
              </a:rPr>
              <a:t>Todos os requisitos devem ser documentados separadamente, incluindo requisitos funcionais e não funcionais. Isso garante que cada requisito seja claramente definido e fácil de entender.</a:t>
            </a:r>
          </a:p>
        </p:txBody>
      </p:sp>
      <p:sp>
        <p:nvSpPr>
          <p:cNvPr name="TextBox 34" id="34"/>
          <p:cNvSpPr txBox="true"/>
          <p:nvPr/>
        </p:nvSpPr>
        <p:spPr>
          <a:xfrm rot="0">
            <a:off x="9817304" y="3158181"/>
            <a:ext cx="7441996" cy="3122295"/>
          </a:xfrm>
          <a:prstGeom prst="rect">
            <a:avLst/>
          </a:prstGeom>
        </p:spPr>
        <p:txBody>
          <a:bodyPr anchor="t" rtlCol="false" tIns="0" lIns="0" bIns="0" rIns="0">
            <a:spAutoFit/>
          </a:bodyPr>
          <a:lstStyle/>
          <a:p>
            <a:pPr algn="l" marL="0" indent="0" lvl="0">
              <a:lnSpc>
                <a:spcPts val="4199"/>
              </a:lnSpc>
              <a:spcBef>
                <a:spcPct val="0"/>
              </a:spcBef>
            </a:pPr>
            <a:r>
              <a:rPr lang="en-US" sz="2799">
                <a:solidFill>
                  <a:srgbClr val="000000"/>
                </a:solidFill>
                <a:latin typeface="Public Sans"/>
              </a:rPr>
              <a:t>Os requisitos funcionais definem o que o software deve fazer, enquanto os requisitos não funcionais definem como deve fazê-lo. Os requisitos não funcionais podem ser categorizados em três tipos: produto final, organizacional e externo.</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02004" y="1656854"/>
            <a:ext cx="7441996" cy="443225"/>
            <a:chOff x="0" y="0"/>
            <a:chExt cx="1960032" cy="116734"/>
          </a:xfrm>
        </p:grpSpPr>
        <p:sp>
          <p:nvSpPr>
            <p:cNvPr name="Freeform 3" id="3"/>
            <p:cNvSpPr/>
            <p:nvPr/>
          </p:nvSpPr>
          <p:spPr>
            <a:xfrm flipH="false" flipV="false" rot="0">
              <a:off x="0" y="0"/>
              <a:ext cx="1960032" cy="116734"/>
            </a:xfrm>
            <a:custGeom>
              <a:avLst/>
              <a:gdLst/>
              <a:ahLst/>
              <a:cxnLst/>
              <a:rect r="r" b="b" t="t" l="l"/>
              <a:pathLst>
                <a:path h="116734" w="1960032">
                  <a:moveTo>
                    <a:pt x="0" y="0"/>
                  </a:moveTo>
                  <a:lnTo>
                    <a:pt x="1960032" y="0"/>
                  </a:lnTo>
                  <a:lnTo>
                    <a:pt x="1960032" y="116734"/>
                  </a:lnTo>
                  <a:lnTo>
                    <a:pt x="0" y="116734"/>
                  </a:lnTo>
                  <a:close/>
                </a:path>
              </a:pathLst>
            </a:custGeom>
            <a:solidFill>
              <a:srgbClr val="E8A0FD"/>
            </a:solidFill>
          </p:spPr>
        </p:sp>
        <p:sp>
          <p:nvSpPr>
            <p:cNvPr name="TextBox 4" id="4"/>
            <p:cNvSpPr txBox="true"/>
            <p:nvPr/>
          </p:nvSpPr>
          <p:spPr>
            <a:xfrm>
              <a:off x="0" y="-38100"/>
              <a:ext cx="1960032" cy="154834"/>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9144000" y="1656854"/>
            <a:ext cx="7441996" cy="443225"/>
            <a:chOff x="0" y="0"/>
            <a:chExt cx="1960032" cy="116734"/>
          </a:xfrm>
        </p:grpSpPr>
        <p:sp>
          <p:nvSpPr>
            <p:cNvPr name="Freeform 6" id="6"/>
            <p:cNvSpPr/>
            <p:nvPr/>
          </p:nvSpPr>
          <p:spPr>
            <a:xfrm flipH="false" flipV="false" rot="0">
              <a:off x="0" y="0"/>
              <a:ext cx="1960032" cy="116734"/>
            </a:xfrm>
            <a:custGeom>
              <a:avLst/>
              <a:gdLst/>
              <a:ahLst/>
              <a:cxnLst/>
              <a:rect r="r" b="b" t="t" l="l"/>
              <a:pathLst>
                <a:path h="116734" w="1960032">
                  <a:moveTo>
                    <a:pt x="0" y="0"/>
                  </a:moveTo>
                  <a:lnTo>
                    <a:pt x="1960032" y="0"/>
                  </a:lnTo>
                  <a:lnTo>
                    <a:pt x="1960032" y="116734"/>
                  </a:lnTo>
                  <a:lnTo>
                    <a:pt x="0" y="116734"/>
                  </a:lnTo>
                  <a:close/>
                </a:path>
              </a:pathLst>
            </a:custGeom>
            <a:solidFill>
              <a:srgbClr val="FFBC88"/>
            </a:solidFill>
          </p:spPr>
        </p:sp>
        <p:sp>
          <p:nvSpPr>
            <p:cNvPr name="TextBox 7" id="7"/>
            <p:cNvSpPr txBox="true"/>
            <p:nvPr/>
          </p:nvSpPr>
          <p:spPr>
            <a:xfrm>
              <a:off x="0" y="-38100"/>
              <a:ext cx="1960032" cy="154834"/>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1028700" y="7216908"/>
            <a:ext cx="8115300" cy="2198370"/>
            <a:chOff x="0" y="0"/>
            <a:chExt cx="2137363" cy="578995"/>
          </a:xfrm>
        </p:grpSpPr>
        <p:sp>
          <p:nvSpPr>
            <p:cNvPr name="Freeform 9" id="9"/>
            <p:cNvSpPr/>
            <p:nvPr/>
          </p:nvSpPr>
          <p:spPr>
            <a:xfrm flipH="false" flipV="false" rot="0">
              <a:off x="0" y="0"/>
              <a:ext cx="2137363" cy="578995"/>
            </a:xfrm>
            <a:custGeom>
              <a:avLst/>
              <a:gdLst/>
              <a:ahLst/>
              <a:cxnLst/>
              <a:rect r="r" b="b" t="t" l="l"/>
              <a:pathLst>
                <a:path h="578995" w="2137363">
                  <a:moveTo>
                    <a:pt x="0" y="0"/>
                  </a:moveTo>
                  <a:lnTo>
                    <a:pt x="2137363" y="0"/>
                  </a:lnTo>
                  <a:lnTo>
                    <a:pt x="2137363" y="578995"/>
                  </a:lnTo>
                  <a:lnTo>
                    <a:pt x="0" y="578995"/>
                  </a:lnTo>
                  <a:close/>
                </a:path>
              </a:pathLst>
            </a:custGeom>
            <a:solidFill>
              <a:srgbClr val="F4DEFA"/>
            </a:solidFill>
          </p:spPr>
        </p:sp>
        <p:sp>
          <p:nvSpPr>
            <p:cNvPr name="TextBox 10" id="10"/>
            <p:cNvSpPr txBox="true"/>
            <p:nvPr/>
          </p:nvSpPr>
          <p:spPr>
            <a:xfrm>
              <a:off x="0" y="-38100"/>
              <a:ext cx="2137363" cy="617095"/>
            </a:xfrm>
            <a:prstGeom prst="rect">
              <a:avLst/>
            </a:prstGeom>
          </p:spPr>
          <p:txBody>
            <a:bodyPr anchor="ctr" rtlCol="false" tIns="50800" lIns="50800" bIns="50800" rIns="50800"/>
            <a:lstStyle/>
            <a:p>
              <a:pPr algn="ctr">
                <a:lnSpc>
                  <a:spcPts val="2659"/>
                </a:lnSpc>
                <a:spcBef>
                  <a:spcPct val="0"/>
                </a:spcBef>
              </a:pPr>
            </a:p>
          </p:txBody>
        </p:sp>
      </p:grpSp>
      <p:grpSp>
        <p:nvGrpSpPr>
          <p:cNvPr name="Group 11" id="11"/>
          <p:cNvGrpSpPr/>
          <p:nvPr/>
        </p:nvGrpSpPr>
        <p:grpSpPr>
          <a:xfrm rot="0">
            <a:off x="9144000" y="7216908"/>
            <a:ext cx="8115300" cy="2198370"/>
            <a:chOff x="0" y="0"/>
            <a:chExt cx="2137363" cy="578995"/>
          </a:xfrm>
        </p:grpSpPr>
        <p:sp>
          <p:nvSpPr>
            <p:cNvPr name="Freeform 12" id="12"/>
            <p:cNvSpPr/>
            <p:nvPr/>
          </p:nvSpPr>
          <p:spPr>
            <a:xfrm flipH="false" flipV="false" rot="0">
              <a:off x="0" y="0"/>
              <a:ext cx="2137363" cy="578995"/>
            </a:xfrm>
            <a:custGeom>
              <a:avLst/>
              <a:gdLst/>
              <a:ahLst/>
              <a:cxnLst/>
              <a:rect r="r" b="b" t="t" l="l"/>
              <a:pathLst>
                <a:path h="578995" w="2137363">
                  <a:moveTo>
                    <a:pt x="0" y="0"/>
                  </a:moveTo>
                  <a:lnTo>
                    <a:pt x="2137363" y="0"/>
                  </a:lnTo>
                  <a:lnTo>
                    <a:pt x="2137363" y="578995"/>
                  </a:lnTo>
                  <a:lnTo>
                    <a:pt x="0" y="578995"/>
                  </a:lnTo>
                  <a:close/>
                </a:path>
              </a:pathLst>
            </a:custGeom>
            <a:solidFill>
              <a:srgbClr val="FFE8D5"/>
            </a:solidFill>
          </p:spPr>
        </p:sp>
        <p:sp>
          <p:nvSpPr>
            <p:cNvPr name="TextBox 13" id="13"/>
            <p:cNvSpPr txBox="true"/>
            <p:nvPr/>
          </p:nvSpPr>
          <p:spPr>
            <a:xfrm>
              <a:off x="0" y="-38100"/>
              <a:ext cx="2137363" cy="617095"/>
            </a:xfrm>
            <a:prstGeom prst="rect">
              <a:avLst/>
            </a:prstGeom>
          </p:spPr>
          <p:txBody>
            <a:bodyPr anchor="ctr" rtlCol="false" tIns="50800" lIns="50800" bIns="50800" rIns="50800"/>
            <a:lstStyle/>
            <a:p>
              <a:pPr algn="ctr">
                <a:lnSpc>
                  <a:spcPts val="2659"/>
                </a:lnSpc>
                <a:spcBef>
                  <a:spcPct val="0"/>
                </a:spcBef>
              </a:pPr>
            </a:p>
          </p:txBody>
        </p:sp>
      </p:grpSp>
      <p:grpSp>
        <p:nvGrpSpPr>
          <p:cNvPr name="Group 14" id="14"/>
          <p:cNvGrpSpPr/>
          <p:nvPr/>
        </p:nvGrpSpPr>
        <p:grpSpPr>
          <a:xfrm rot="5400000">
            <a:off x="6104467" y="-16200638"/>
            <a:ext cx="5566734" cy="27863242"/>
            <a:chOff x="0" y="0"/>
            <a:chExt cx="7422312" cy="37150989"/>
          </a:xfrm>
        </p:grpSpPr>
        <p:sp>
          <p:nvSpPr>
            <p:cNvPr name="Freeform 15" id="15"/>
            <p:cNvSpPr/>
            <p:nvPr/>
          </p:nvSpPr>
          <p:spPr>
            <a:xfrm flipH="false" flipV="false" rot="0">
              <a:off x="0" y="33077995"/>
              <a:ext cx="7422312" cy="4072994"/>
            </a:xfrm>
            <a:custGeom>
              <a:avLst/>
              <a:gdLst/>
              <a:ahLst/>
              <a:cxnLst/>
              <a:rect r="r" b="b" t="t" l="l"/>
              <a:pathLst>
                <a:path h="4072994" w="7422312">
                  <a:moveTo>
                    <a:pt x="0" y="0"/>
                  </a:moveTo>
                  <a:lnTo>
                    <a:pt x="7422312" y="0"/>
                  </a:lnTo>
                  <a:lnTo>
                    <a:pt x="7422312" y="4072994"/>
                  </a:lnTo>
                  <a:lnTo>
                    <a:pt x="0" y="407299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6" id="16"/>
            <p:cNvSpPr/>
            <p:nvPr/>
          </p:nvSpPr>
          <p:spPr>
            <a:xfrm flipH="false" flipV="false" rot="0">
              <a:off x="0" y="28352567"/>
              <a:ext cx="7422312" cy="4072994"/>
            </a:xfrm>
            <a:custGeom>
              <a:avLst/>
              <a:gdLst/>
              <a:ahLst/>
              <a:cxnLst/>
              <a:rect r="r" b="b" t="t" l="l"/>
              <a:pathLst>
                <a:path h="4072994" w="7422312">
                  <a:moveTo>
                    <a:pt x="0" y="0"/>
                  </a:moveTo>
                  <a:lnTo>
                    <a:pt x="7422312" y="0"/>
                  </a:lnTo>
                  <a:lnTo>
                    <a:pt x="7422312" y="4072994"/>
                  </a:lnTo>
                  <a:lnTo>
                    <a:pt x="0" y="407299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7" id="17"/>
            <p:cNvSpPr/>
            <p:nvPr/>
          </p:nvSpPr>
          <p:spPr>
            <a:xfrm flipH="false" flipV="false" rot="0">
              <a:off x="0" y="23627140"/>
              <a:ext cx="7422312" cy="4072994"/>
            </a:xfrm>
            <a:custGeom>
              <a:avLst/>
              <a:gdLst/>
              <a:ahLst/>
              <a:cxnLst/>
              <a:rect r="r" b="b" t="t" l="l"/>
              <a:pathLst>
                <a:path h="4072994" w="7422312">
                  <a:moveTo>
                    <a:pt x="0" y="0"/>
                  </a:moveTo>
                  <a:lnTo>
                    <a:pt x="7422312" y="0"/>
                  </a:lnTo>
                  <a:lnTo>
                    <a:pt x="7422312" y="4072993"/>
                  </a:lnTo>
                  <a:lnTo>
                    <a:pt x="0" y="407299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8" id="18"/>
            <p:cNvSpPr/>
            <p:nvPr/>
          </p:nvSpPr>
          <p:spPr>
            <a:xfrm flipH="false" flipV="false" rot="0">
              <a:off x="0" y="18901712"/>
              <a:ext cx="7422312" cy="4072994"/>
            </a:xfrm>
            <a:custGeom>
              <a:avLst/>
              <a:gdLst/>
              <a:ahLst/>
              <a:cxnLst/>
              <a:rect r="r" b="b" t="t" l="l"/>
              <a:pathLst>
                <a:path h="4072994" w="7422312">
                  <a:moveTo>
                    <a:pt x="0" y="0"/>
                  </a:moveTo>
                  <a:lnTo>
                    <a:pt x="7422312" y="0"/>
                  </a:lnTo>
                  <a:lnTo>
                    <a:pt x="7422312" y="4072994"/>
                  </a:lnTo>
                  <a:lnTo>
                    <a:pt x="0" y="407299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9" id="19"/>
            <p:cNvSpPr/>
            <p:nvPr/>
          </p:nvSpPr>
          <p:spPr>
            <a:xfrm flipH="false" flipV="false" rot="0">
              <a:off x="0" y="14176284"/>
              <a:ext cx="7422312" cy="4072994"/>
            </a:xfrm>
            <a:custGeom>
              <a:avLst/>
              <a:gdLst/>
              <a:ahLst/>
              <a:cxnLst/>
              <a:rect r="r" b="b" t="t" l="l"/>
              <a:pathLst>
                <a:path h="4072994" w="7422312">
                  <a:moveTo>
                    <a:pt x="0" y="0"/>
                  </a:moveTo>
                  <a:lnTo>
                    <a:pt x="7422312" y="0"/>
                  </a:lnTo>
                  <a:lnTo>
                    <a:pt x="7422312" y="4072994"/>
                  </a:lnTo>
                  <a:lnTo>
                    <a:pt x="0" y="407299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0" id="20"/>
            <p:cNvSpPr/>
            <p:nvPr/>
          </p:nvSpPr>
          <p:spPr>
            <a:xfrm flipH="false" flipV="false" rot="0">
              <a:off x="0" y="9450856"/>
              <a:ext cx="7422312" cy="4072994"/>
            </a:xfrm>
            <a:custGeom>
              <a:avLst/>
              <a:gdLst/>
              <a:ahLst/>
              <a:cxnLst/>
              <a:rect r="r" b="b" t="t" l="l"/>
              <a:pathLst>
                <a:path h="4072994" w="7422312">
                  <a:moveTo>
                    <a:pt x="0" y="0"/>
                  </a:moveTo>
                  <a:lnTo>
                    <a:pt x="7422312" y="0"/>
                  </a:lnTo>
                  <a:lnTo>
                    <a:pt x="7422312" y="4072994"/>
                  </a:lnTo>
                  <a:lnTo>
                    <a:pt x="0" y="407299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1" id="21"/>
            <p:cNvSpPr/>
            <p:nvPr/>
          </p:nvSpPr>
          <p:spPr>
            <a:xfrm flipH="false" flipV="false" rot="0">
              <a:off x="0" y="4725428"/>
              <a:ext cx="7422312" cy="4072994"/>
            </a:xfrm>
            <a:custGeom>
              <a:avLst/>
              <a:gdLst/>
              <a:ahLst/>
              <a:cxnLst/>
              <a:rect r="r" b="b" t="t" l="l"/>
              <a:pathLst>
                <a:path h="4072994" w="7422312">
                  <a:moveTo>
                    <a:pt x="0" y="0"/>
                  </a:moveTo>
                  <a:lnTo>
                    <a:pt x="7422312" y="0"/>
                  </a:lnTo>
                  <a:lnTo>
                    <a:pt x="7422312" y="4072994"/>
                  </a:lnTo>
                  <a:lnTo>
                    <a:pt x="0" y="407299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2" id="22"/>
            <p:cNvSpPr/>
            <p:nvPr/>
          </p:nvSpPr>
          <p:spPr>
            <a:xfrm flipH="false" flipV="false" rot="0">
              <a:off x="0" y="0"/>
              <a:ext cx="7422312" cy="4072994"/>
            </a:xfrm>
            <a:custGeom>
              <a:avLst/>
              <a:gdLst/>
              <a:ahLst/>
              <a:cxnLst/>
              <a:rect r="r" b="b" t="t" l="l"/>
              <a:pathLst>
                <a:path h="4072994" w="7422312">
                  <a:moveTo>
                    <a:pt x="0" y="0"/>
                  </a:moveTo>
                  <a:lnTo>
                    <a:pt x="7422312" y="0"/>
                  </a:lnTo>
                  <a:lnTo>
                    <a:pt x="7422312" y="4072994"/>
                  </a:lnTo>
                  <a:lnTo>
                    <a:pt x="0" y="407299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sp>
        <p:nvSpPr>
          <p:cNvPr name="Freeform 23" id="23"/>
          <p:cNvSpPr/>
          <p:nvPr/>
        </p:nvSpPr>
        <p:spPr>
          <a:xfrm flipH="false" flipV="false" rot="0">
            <a:off x="13458163" y="2671579"/>
            <a:ext cx="3801137" cy="3767877"/>
          </a:xfrm>
          <a:custGeom>
            <a:avLst/>
            <a:gdLst/>
            <a:ahLst/>
            <a:cxnLst/>
            <a:rect r="r" b="b" t="t" l="l"/>
            <a:pathLst>
              <a:path h="3767877" w="3801137">
                <a:moveTo>
                  <a:pt x="0" y="0"/>
                </a:moveTo>
                <a:lnTo>
                  <a:pt x="3801137" y="0"/>
                </a:lnTo>
                <a:lnTo>
                  <a:pt x="3801137" y="3767876"/>
                </a:lnTo>
                <a:lnTo>
                  <a:pt x="0" y="3767876"/>
                </a:lnTo>
                <a:lnTo>
                  <a:pt x="0" y="0"/>
                </a:lnTo>
                <a:close/>
              </a:path>
            </a:pathLst>
          </a:custGeom>
          <a:blipFill>
            <a:blip r:embed="rId4">
              <a:alphaModFix amt="18999"/>
              <a:extLst>
                <a:ext uri="{96DAC541-7B7A-43D3-8B79-37D633B846F1}">
                  <asvg:svgBlip xmlns:asvg="http://schemas.microsoft.com/office/drawing/2016/SVG/main" r:embed="rId5"/>
                </a:ext>
              </a:extLst>
            </a:blip>
            <a:stretch>
              <a:fillRect l="0" t="0" r="0" b="0"/>
            </a:stretch>
          </a:blipFill>
        </p:spPr>
      </p:sp>
      <p:sp>
        <p:nvSpPr>
          <p:cNvPr name="TextBox 24" id="24"/>
          <p:cNvSpPr txBox="true"/>
          <p:nvPr/>
        </p:nvSpPr>
        <p:spPr>
          <a:xfrm rot="0">
            <a:off x="1358853" y="3999609"/>
            <a:ext cx="15227143" cy="4248150"/>
          </a:xfrm>
          <a:prstGeom prst="rect">
            <a:avLst/>
          </a:prstGeom>
        </p:spPr>
        <p:txBody>
          <a:bodyPr anchor="t" rtlCol="false" tIns="0" lIns="0" bIns="0" rIns="0">
            <a:spAutoFit/>
          </a:bodyPr>
          <a:lstStyle/>
          <a:p>
            <a:pPr algn="l">
              <a:lnSpc>
                <a:spcPts val="5040"/>
              </a:lnSpc>
            </a:pPr>
            <a:r>
              <a:rPr lang="en-US" sz="3600">
                <a:solidFill>
                  <a:srgbClr val="000000"/>
                </a:solidFill>
                <a:latin typeface="Public Sans"/>
              </a:rPr>
              <a:t>A metodologia Scrum é uma abordagem ágil de gerenciamento de projetos e desenvolvimento de produtos, que se baseia em ciclos curtos de desenvolvimento, chamados de Sprints. O Scrum é um framework leve e simples, que visa gerenciar o desenvolvimento de produtos de forma flexível e adaptável, permitindo que as equipes trabalhem de forma colaborativa e eficaz.</a:t>
            </a:r>
          </a:p>
          <a:p>
            <a:pPr algn="l">
              <a:lnSpc>
                <a:spcPts val="3359"/>
              </a:lnSpc>
            </a:pPr>
          </a:p>
        </p:txBody>
      </p:sp>
      <p:sp>
        <p:nvSpPr>
          <p:cNvPr name="Freeform 25" id="25"/>
          <p:cNvSpPr/>
          <p:nvPr/>
        </p:nvSpPr>
        <p:spPr>
          <a:xfrm flipH="false" flipV="false" rot="0">
            <a:off x="2530271" y="3600450"/>
            <a:ext cx="3086100" cy="3086100"/>
          </a:xfrm>
          <a:custGeom>
            <a:avLst/>
            <a:gdLst/>
            <a:ahLst/>
            <a:cxnLst/>
            <a:rect r="r" b="b" t="t" l="l"/>
            <a:pathLst>
              <a:path h="3086100" w="3086100">
                <a:moveTo>
                  <a:pt x="0" y="0"/>
                </a:moveTo>
                <a:lnTo>
                  <a:pt x="3086100" y="0"/>
                </a:lnTo>
                <a:lnTo>
                  <a:pt x="3086100" y="3086100"/>
                </a:lnTo>
                <a:lnTo>
                  <a:pt x="0" y="3086100"/>
                </a:lnTo>
                <a:lnTo>
                  <a:pt x="0" y="0"/>
                </a:lnTo>
                <a:close/>
              </a:path>
            </a:pathLst>
          </a:custGeom>
          <a:blipFill>
            <a:blip r:embed="rId6">
              <a:alphaModFix amt="12000"/>
              <a:extLst>
                <a:ext uri="{96DAC541-7B7A-43D3-8B79-37D633B846F1}">
                  <asvg:svgBlip xmlns:asvg="http://schemas.microsoft.com/office/drawing/2016/SVG/main" r:embed="rId7"/>
                </a:ext>
              </a:extLst>
            </a:blip>
            <a:stretch>
              <a:fillRect l="0" t="0" r="0" b="0"/>
            </a:stretch>
          </a:blipFill>
        </p:spPr>
      </p:sp>
      <p:sp>
        <p:nvSpPr>
          <p:cNvPr name="TextBox 26" id="26"/>
          <p:cNvSpPr txBox="true"/>
          <p:nvPr/>
        </p:nvSpPr>
        <p:spPr>
          <a:xfrm rot="0">
            <a:off x="1028700" y="1076077"/>
            <a:ext cx="17042095" cy="923925"/>
          </a:xfrm>
          <a:prstGeom prst="rect">
            <a:avLst/>
          </a:prstGeom>
        </p:spPr>
        <p:txBody>
          <a:bodyPr anchor="t" rtlCol="false" tIns="0" lIns="0" bIns="0" rIns="0">
            <a:spAutoFit/>
          </a:bodyPr>
          <a:lstStyle/>
          <a:p>
            <a:pPr algn="l" marL="0" indent="0" lvl="0">
              <a:lnSpc>
                <a:spcPts val="7200"/>
              </a:lnSpc>
              <a:spcBef>
                <a:spcPct val="0"/>
              </a:spcBef>
            </a:pPr>
            <a:r>
              <a:rPr lang="en-US" sz="6000" spc="336">
                <a:solidFill>
                  <a:srgbClr val="000000"/>
                </a:solidFill>
                <a:latin typeface="Gotham Condensed Bold"/>
              </a:rPr>
              <a:t>5. Metodologia Scrum</a:t>
            </a:r>
          </a:p>
        </p:txBody>
      </p:sp>
      <p:sp>
        <p:nvSpPr>
          <p:cNvPr name="TextBox 27" id="27"/>
          <p:cNvSpPr txBox="true"/>
          <p:nvPr/>
        </p:nvSpPr>
        <p:spPr>
          <a:xfrm rot="0">
            <a:off x="1028700" y="2008884"/>
            <a:ext cx="15520873" cy="923925"/>
          </a:xfrm>
          <a:prstGeom prst="rect">
            <a:avLst/>
          </a:prstGeom>
        </p:spPr>
        <p:txBody>
          <a:bodyPr anchor="t" rtlCol="false" tIns="0" lIns="0" bIns="0" rIns="0">
            <a:spAutoFit/>
          </a:bodyPr>
          <a:lstStyle/>
          <a:p>
            <a:pPr algn="l" marL="0" indent="0" lvl="0">
              <a:lnSpc>
                <a:spcPts val="7200"/>
              </a:lnSpc>
              <a:spcBef>
                <a:spcPct val="0"/>
              </a:spcBef>
            </a:pPr>
            <a:r>
              <a:rPr lang="en-US" sz="6000" spc="336">
                <a:solidFill>
                  <a:srgbClr val="000000"/>
                </a:solidFill>
                <a:latin typeface="Gotham Condensed Bold"/>
              </a:rPr>
              <a:t>5.1. Definição</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367335" y="2284413"/>
            <a:ext cx="15891965" cy="7004685"/>
          </a:xfrm>
          <a:prstGeom prst="rect">
            <a:avLst/>
          </a:prstGeom>
        </p:spPr>
        <p:txBody>
          <a:bodyPr anchor="t" rtlCol="false" tIns="0" lIns="0" bIns="0" rIns="0">
            <a:spAutoFit/>
          </a:bodyPr>
          <a:lstStyle/>
          <a:p>
            <a:pPr algn="l">
              <a:lnSpc>
                <a:spcPts val="5040"/>
              </a:lnSpc>
            </a:pPr>
            <a:r>
              <a:rPr lang="en-US" sz="3600">
                <a:solidFill>
                  <a:srgbClr val="000000"/>
                </a:solidFill>
                <a:latin typeface="Public Sans"/>
              </a:rPr>
              <a:t>A Metodologia Scrum é uma abordagem ágil de gerenciamento de projetos que define três papéis essenciais para garantir o sucesso do projeto: Scrum Master, Product Owner e Time de Desenvolvimento.</a:t>
            </a:r>
          </a:p>
          <a:p>
            <a:pPr algn="l">
              <a:lnSpc>
                <a:spcPts val="5040"/>
              </a:lnSpc>
            </a:pPr>
            <a:r>
              <a:rPr lang="en-US" sz="3600">
                <a:solidFill>
                  <a:srgbClr val="000000"/>
                </a:solidFill>
                <a:latin typeface="Public Sans"/>
              </a:rPr>
              <a:t>1. Scrum Master</a:t>
            </a:r>
          </a:p>
          <a:p>
            <a:pPr algn="l" marL="777240" indent="-388620" lvl="1">
              <a:lnSpc>
                <a:spcPts val="5040"/>
              </a:lnSpc>
              <a:buFont typeface="Arial"/>
              <a:buChar char="•"/>
            </a:pPr>
            <a:r>
              <a:rPr lang="en-US" sz="3600">
                <a:solidFill>
                  <a:srgbClr val="000000"/>
                </a:solidFill>
                <a:latin typeface="Public Sans"/>
              </a:rPr>
              <a:t>Responsável por garantir que a equipe esteja aderente às práticas Scrum e às cerimônias definidas;</a:t>
            </a:r>
          </a:p>
          <a:p>
            <a:pPr algn="l">
              <a:lnSpc>
                <a:spcPts val="5040"/>
              </a:lnSpc>
            </a:pPr>
            <a:r>
              <a:rPr lang="en-US" sz="3600">
                <a:solidFill>
                  <a:srgbClr val="000000"/>
                </a:solidFill>
                <a:latin typeface="Public Sans"/>
              </a:rPr>
              <a:t>2. Product Owner</a:t>
            </a:r>
          </a:p>
          <a:p>
            <a:pPr algn="l" marL="777240" indent="-388620" lvl="1">
              <a:lnSpc>
                <a:spcPts val="5040"/>
              </a:lnSpc>
              <a:buFont typeface="Arial"/>
              <a:buChar char="•"/>
            </a:pPr>
            <a:r>
              <a:rPr lang="en-US" sz="3600">
                <a:solidFill>
                  <a:srgbClr val="000000"/>
                </a:solidFill>
                <a:latin typeface="Public Sans"/>
              </a:rPr>
              <a:t>Representante do produto, responsável por definir as prioridades e objetivos do projeto;</a:t>
            </a:r>
          </a:p>
          <a:p>
            <a:pPr algn="l">
              <a:lnSpc>
                <a:spcPts val="5040"/>
              </a:lnSpc>
            </a:pPr>
            <a:r>
              <a:rPr lang="en-US" sz="3600">
                <a:solidFill>
                  <a:srgbClr val="000000"/>
                </a:solidFill>
                <a:latin typeface="Public Sans"/>
              </a:rPr>
              <a:t>3. Time de Desenvolvimento</a:t>
            </a:r>
          </a:p>
          <a:p>
            <a:pPr algn="l">
              <a:lnSpc>
                <a:spcPts val="5040"/>
              </a:lnSpc>
            </a:pPr>
            <a:r>
              <a:rPr lang="en-US" sz="3600">
                <a:solidFill>
                  <a:srgbClr val="000000"/>
                </a:solidFill>
                <a:latin typeface="Public Sans"/>
              </a:rPr>
              <a:t>Equipe multi-disciplinar responsável pelo desenvolvimento do produto</a:t>
            </a:r>
          </a:p>
        </p:txBody>
      </p:sp>
      <p:grpSp>
        <p:nvGrpSpPr>
          <p:cNvPr name="Group 3" id="3"/>
          <p:cNvGrpSpPr/>
          <p:nvPr/>
        </p:nvGrpSpPr>
        <p:grpSpPr>
          <a:xfrm rot="5400000">
            <a:off x="4529823" y="-2099441"/>
            <a:ext cx="2266936" cy="5578271"/>
            <a:chOff x="0" y="0"/>
            <a:chExt cx="3022581" cy="7437695"/>
          </a:xfrm>
        </p:grpSpPr>
        <p:sp>
          <p:nvSpPr>
            <p:cNvPr name="Freeform 4" id="4"/>
            <p:cNvSpPr/>
            <p:nvPr/>
          </p:nvSpPr>
          <p:spPr>
            <a:xfrm flipH="false" flipV="false" rot="0">
              <a:off x="0" y="5779054"/>
              <a:ext cx="3022581" cy="1658641"/>
            </a:xfrm>
            <a:custGeom>
              <a:avLst/>
              <a:gdLst/>
              <a:ahLst/>
              <a:cxnLst/>
              <a:rect r="r" b="b" t="t" l="l"/>
              <a:pathLst>
                <a:path h="1658641" w="3022581">
                  <a:moveTo>
                    <a:pt x="0" y="0"/>
                  </a:moveTo>
                  <a:lnTo>
                    <a:pt x="3022581" y="0"/>
                  </a:lnTo>
                  <a:lnTo>
                    <a:pt x="3022581" y="1658641"/>
                  </a:lnTo>
                  <a:lnTo>
                    <a:pt x="0" y="165864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0" y="0"/>
              <a:ext cx="3022581" cy="1658641"/>
            </a:xfrm>
            <a:custGeom>
              <a:avLst/>
              <a:gdLst/>
              <a:ahLst/>
              <a:cxnLst/>
              <a:rect r="r" b="b" t="t" l="l"/>
              <a:pathLst>
                <a:path h="1658641" w="3022581">
                  <a:moveTo>
                    <a:pt x="0" y="0"/>
                  </a:moveTo>
                  <a:lnTo>
                    <a:pt x="3022581" y="0"/>
                  </a:lnTo>
                  <a:lnTo>
                    <a:pt x="3022581" y="1658641"/>
                  </a:lnTo>
                  <a:lnTo>
                    <a:pt x="0" y="165864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grpSp>
        <p:nvGrpSpPr>
          <p:cNvPr name="Group 6" id="6"/>
          <p:cNvGrpSpPr/>
          <p:nvPr/>
        </p:nvGrpSpPr>
        <p:grpSpPr>
          <a:xfrm rot="0">
            <a:off x="415259" y="697484"/>
            <a:ext cx="9854405" cy="678011"/>
            <a:chOff x="0" y="0"/>
            <a:chExt cx="2595399" cy="178571"/>
          </a:xfrm>
        </p:grpSpPr>
        <p:sp>
          <p:nvSpPr>
            <p:cNvPr name="Freeform 7" id="7"/>
            <p:cNvSpPr/>
            <p:nvPr/>
          </p:nvSpPr>
          <p:spPr>
            <a:xfrm flipH="false" flipV="false" rot="0">
              <a:off x="0" y="0"/>
              <a:ext cx="2595399" cy="178571"/>
            </a:xfrm>
            <a:custGeom>
              <a:avLst/>
              <a:gdLst/>
              <a:ahLst/>
              <a:cxnLst/>
              <a:rect r="r" b="b" t="t" l="l"/>
              <a:pathLst>
                <a:path h="178571" w="2595399">
                  <a:moveTo>
                    <a:pt x="0" y="0"/>
                  </a:moveTo>
                  <a:lnTo>
                    <a:pt x="2595399" y="0"/>
                  </a:lnTo>
                  <a:lnTo>
                    <a:pt x="2595399" y="178571"/>
                  </a:lnTo>
                  <a:lnTo>
                    <a:pt x="0" y="178571"/>
                  </a:lnTo>
                  <a:close/>
                </a:path>
              </a:pathLst>
            </a:custGeom>
            <a:solidFill>
              <a:srgbClr val="5CDEE6"/>
            </a:solidFill>
          </p:spPr>
        </p:sp>
        <p:sp>
          <p:nvSpPr>
            <p:cNvPr name="TextBox 8" id="8"/>
            <p:cNvSpPr txBox="true"/>
            <p:nvPr/>
          </p:nvSpPr>
          <p:spPr>
            <a:xfrm>
              <a:off x="0" y="-38100"/>
              <a:ext cx="2595399" cy="216671"/>
            </a:xfrm>
            <a:prstGeom prst="rect">
              <a:avLst/>
            </a:prstGeom>
          </p:spPr>
          <p:txBody>
            <a:bodyPr anchor="ctr" rtlCol="false" tIns="50800" lIns="50800" bIns="50800" rIns="50800"/>
            <a:lstStyle/>
            <a:p>
              <a:pPr algn="ctr">
                <a:lnSpc>
                  <a:spcPts val="2659"/>
                </a:lnSpc>
                <a:spcBef>
                  <a:spcPct val="0"/>
                </a:spcBef>
              </a:pPr>
            </a:p>
          </p:txBody>
        </p:sp>
      </p:grpSp>
      <p:sp>
        <p:nvSpPr>
          <p:cNvPr name="TextBox 9" id="9"/>
          <p:cNvSpPr txBox="true"/>
          <p:nvPr/>
        </p:nvSpPr>
        <p:spPr>
          <a:xfrm rot="0">
            <a:off x="-259392" y="179239"/>
            <a:ext cx="15328574" cy="1543050"/>
          </a:xfrm>
          <a:prstGeom prst="rect">
            <a:avLst/>
          </a:prstGeom>
        </p:spPr>
        <p:txBody>
          <a:bodyPr anchor="t" rtlCol="false" tIns="0" lIns="0" bIns="0" rIns="0">
            <a:spAutoFit/>
          </a:bodyPr>
          <a:lstStyle/>
          <a:p>
            <a:pPr algn="ctr">
              <a:lnSpc>
                <a:spcPts val="12599"/>
              </a:lnSpc>
            </a:pPr>
            <a:r>
              <a:rPr lang="en-US" sz="9000" spc="504">
                <a:solidFill>
                  <a:srgbClr val="000000"/>
                </a:solidFill>
                <a:latin typeface="Gotham Condensed Bold"/>
              </a:rPr>
              <a:t>5.2. PAPÉIS E RESPONSABILIDADES</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5888436" y="585475"/>
            <a:ext cx="6160103" cy="443225"/>
            <a:chOff x="0" y="0"/>
            <a:chExt cx="1622414" cy="116734"/>
          </a:xfrm>
        </p:grpSpPr>
        <p:sp>
          <p:nvSpPr>
            <p:cNvPr name="Freeform 3" id="3"/>
            <p:cNvSpPr/>
            <p:nvPr/>
          </p:nvSpPr>
          <p:spPr>
            <a:xfrm flipH="false" flipV="false" rot="0">
              <a:off x="0" y="0"/>
              <a:ext cx="1622414" cy="116734"/>
            </a:xfrm>
            <a:custGeom>
              <a:avLst/>
              <a:gdLst/>
              <a:ahLst/>
              <a:cxnLst/>
              <a:rect r="r" b="b" t="t" l="l"/>
              <a:pathLst>
                <a:path h="116734" w="1622414">
                  <a:moveTo>
                    <a:pt x="0" y="0"/>
                  </a:moveTo>
                  <a:lnTo>
                    <a:pt x="1622414" y="0"/>
                  </a:lnTo>
                  <a:lnTo>
                    <a:pt x="1622414" y="116734"/>
                  </a:lnTo>
                  <a:lnTo>
                    <a:pt x="0" y="116734"/>
                  </a:lnTo>
                  <a:close/>
                </a:path>
              </a:pathLst>
            </a:custGeom>
            <a:solidFill>
              <a:srgbClr val="FD828D"/>
            </a:solidFill>
          </p:spPr>
        </p:sp>
        <p:sp>
          <p:nvSpPr>
            <p:cNvPr name="TextBox 4" id="4"/>
            <p:cNvSpPr txBox="true"/>
            <p:nvPr/>
          </p:nvSpPr>
          <p:spPr>
            <a:xfrm>
              <a:off x="0" y="-38100"/>
              <a:ext cx="1622414" cy="154834"/>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028700" y="3474384"/>
            <a:ext cx="7939788" cy="3100368"/>
            <a:chOff x="0" y="0"/>
            <a:chExt cx="2091138" cy="816558"/>
          </a:xfrm>
        </p:grpSpPr>
        <p:sp>
          <p:nvSpPr>
            <p:cNvPr name="Freeform 6" id="6"/>
            <p:cNvSpPr/>
            <p:nvPr/>
          </p:nvSpPr>
          <p:spPr>
            <a:xfrm flipH="false" flipV="false" rot="0">
              <a:off x="0" y="0"/>
              <a:ext cx="2091138" cy="816558"/>
            </a:xfrm>
            <a:custGeom>
              <a:avLst/>
              <a:gdLst/>
              <a:ahLst/>
              <a:cxnLst/>
              <a:rect r="r" b="b" t="t" l="l"/>
              <a:pathLst>
                <a:path h="816558" w="2091138">
                  <a:moveTo>
                    <a:pt x="0" y="0"/>
                  </a:moveTo>
                  <a:lnTo>
                    <a:pt x="2091138" y="0"/>
                  </a:lnTo>
                  <a:lnTo>
                    <a:pt x="2091138" y="816558"/>
                  </a:lnTo>
                  <a:lnTo>
                    <a:pt x="0" y="816558"/>
                  </a:lnTo>
                  <a:close/>
                </a:path>
              </a:pathLst>
            </a:custGeom>
            <a:solidFill>
              <a:srgbClr val="FFD1D5"/>
            </a:solidFill>
          </p:spPr>
        </p:sp>
        <p:sp>
          <p:nvSpPr>
            <p:cNvPr name="TextBox 7" id="7"/>
            <p:cNvSpPr txBox="true"/>
            <p:nvPr/>
          </p:nvSpPr>
          <p:spPr>
            <a:xfrm>
              <a:off x="0" y="-38100"/>
              <a:ext cx="2091138" cy="854658"/>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5888436" y="1797688"/>
            <a:ext cx="6160103" cy="443225"/>
            <a:chOff x="0" y="0"/>
            <a:chExt cx="1622414" cy="116734"/>
          </a:xfrm>
        </p:grpSpPr>
        <p:sp>
          <p:nvSpPr>
            <p:cNvPr name="Freeform 9" id="9"/>
            <p:cNvSpPr/>
            <p:nvPr/>
          </p:nvSpPr>
          <p:spPr>
            <a:xfrm flipH="false" flipV="false" rot="0">
              <a:off x="0" y="0"/>
              <a:ext cx="1622414" cy="116734"/>
            </a:xfrm>
            <a:custGeom>
              <a:avLst/>
              <a:gdLst/>
              <a:ahLst/>
              <a:cxnLst/>
              <a:rect r="r" b="b" t="t" l="l"/>
              <a:pathLst>
                <a:path h="116734" w="1622414">
                  <a:moveTo>
                    <a:pt x="0" y="0"/>
                  </a:moveTo>
                  <a:lnTo>
                    <a:pt x="1622414" y="0"/>
                  </a:lnTo>
                  <a:lnTo>
                    <a:pt x="1622414" y="116734"/>
                  </a:lnTo>
                  <a:lnTo>
                    <a:pt x="0" y="116734"/>
                  </a:lnTo>
                  <a:close/>
                </a:path>
              </a:pathLst>
            </a:custGeom>
            <a:solidFill>
              <a:srgbClr val="FD828D"/>
            </a:solidFill>
          </p:spPr>
        </p:sp>
        <p:sp>
          <p:nvSpPr>
            <p:cNvPr name="TextBox 10" id="10"/>
            <p:cNvSpPr txBox="true"/>
            <p:nvPr/>
          </p:nvSpPr>
          <p:spPr>
            <a:xfrm>
              <a:off x="0" y="-38100"/>
              <a:ext cx="1622414" cy="154834"/>
            </a:xfrm>
            <a:prstGeom prst="rect">
              <a:avLst/>
            </a:prstGeom>
          </p:spPr>
          <p:txBody>
            <a:bodyPr anchor="ctr" rtlCol="false" tIns="50800" lIns="50800" bIns="50800" rIns="50800"/>
            <a:lstStyle/>
            <a:p>
              <a:pPr algn="ctr">
                <a:lnSpc>
                  <a:spcPts val="2659"/>
                </a:lnSpc>
                <a:spcBef>
                  <a:spcPct val="0"/>
                </a:spcBef>
              </a:pPr>
            </a:p>
          </p:txBody>
        </p:sp>
      </p:grpSp>
      <p:grpSp>
        <p:nvGrpSpPr>
          <p:cNvPr name="Group 11" id="11"/>
          <p:cNvGrpSpPr/>
          <p:nvPr/>
        </p:nvGrpSpPr>
        <p:grpSpPr>
          <a:xfrm rot="0">
            <a:off x="1028700" y="6574752"/>
            <a:ext cx="7939788" cy="3100368"/>
            <a:chOff x="0" y="0"/>
            <a:chExt cx="2091138" cy="816558"/>
          </a:xfrm>
        </p:grpSpPr>
        <p:sp>
          <p:nvSpPr>
            <p:cNvPr name="Freeform 12" id="12"/>
            <p:cNvSpPr/>
            <p:nvPr/>
          </p:nvSpPr>
          <p:spPr>
            <a:xfrm flipH="false" flipV="false" rot="0">
              <a:off x="0" y="0"/>
              <a:ext cx="2091138" cy="816558"/>
            </a:xfrm>
            <a:custGeom>
              <a:avLst/>
              <a:gdLst/>
              <a:ahLst/>
              <a:cxnLst/>
              <a:rect r="r" b="b" t="t" l="l"/>
              <a:pathLst>
                <a:path h="816558" w="2091138">
                  <a:moveTo>
                    <a:pt x="0" y="0"/>
                  </a:moveTo>
                  <a:lnTo>
                    <a:pt x="2091138" y="0"/>
                  </a:lnTo>
                  <a:lnTo>
                    <a:pt x="2091138" y="816558"/>
                  </a:lnTo>
                  <a:lnTo>
                    <a:pt x="0" y="816558"/>
                  </a:lnTo>
                  <a:close/>
                </a:path>
              </a:pathLst>
            </a:custGeom>
            <a:solidFill>
              <a:srgbClr val="FFD1D5"/>
            </a:solidFill>
          </p:spPr>
        </p:sp>
        <p:sp>
          <p:nvSpPr>
            <p:cNvPr name="TextBox 13" id="13"/>
            <p:cNvSpPr txBox="true"/>
            <p:nvPr/>
          </p:nvSpPr>
          <p:spPr>
            <a:xfrm>
              <a:off x="0" y="-38100"/>
              <a:ext cx="2091138" cy="854658"/>
            </a:xfrm>
            <a:prstGeom prst="rect">
              <a:avLst/>
            </a:prstGeom>
          </p:spPr>
          <p:txBody>
            <a:bodyPr anchor="ctr" rtlCol="false" tIns="50800" lIns="50800" bIns="50800" rIns="50800"/>
            <a:lstStyle/>
            <a:p>
              <a:pPr algn="ctr">
                <a:lnSpc>
                  <a:spcPts val="2659"/>
                </a:lnSpc>
                <a:spcBef>
                  <a:spcPct val="0"/>
                </a:spcBef>
              </a:pPr>
            </a:p>
          </p:txBody>
        </p:sp>
      </p:grpSp>
      <p:sp>
        <p:nvSpPr>
          <p:cNvPr name="Freeform 14" id="14"/>
          <p:cNvSpPr/>
          <p:nvPr/>
        </p:nvSpPr>
        <p:spPr>
          <a:xfrm flipH="false" flipV="false" rot="0">
            <a:off x="2285510" y="4060094"/>
            <a:ext cx="5029317" cy="5029317"/>
          </a:xfrm>
          <a:custGeom>
            <a:avLst/>
            <a:gdLst/>
            <a:ahLst/>
            <a:cxnLst/>
            <a:rect r="r" b="b" t="t" l="l"/>
            <a:pathLst>
              <a:path h="5029317" w="5029317">
                <a:moveTo>
                  <a:pt x="0" y="0"/>
                </a:moveTo>
                <a:lnTo>
                  <a:pt x="5029317" y="0"/>
                </a:lnTo>
                <a:lnTo>
                  <a:pt x="5029317" y="5029316"/>
                </a:lnTo>
                <a:lnTo>
                  <a:pt x="0" y="5029316"/>
                </a:lnTo>
                <a:lnTo>
                  <a:pt x="0" y="0"/>
                </a:lnTo>
                <a:close/>
              </a:path>
            </a:pathLst>
          </a:custGeom>
          <a:blipFill>
            <a:blip r:embed="rId2"/>
            <a:stretch>
              <a:fillRect l="0" t="0" r="0" b="0"/>
            </a:stretch>
          </a:blipFill>
        </p:spPr>
      </p:sp>
      <p:sp>
        <p:nvSpPr>
          <p:cNvPr name="TextBox 15" id="15"/>
          <p:cNvSpPr txBox="true"/>
          <p:nvPr/>
        </p:nvSpPr>
        <p:spPr>
          <a:xfrm rot="0">
            <a:off x="9144000" y="4310660"/>
            <a:ext cx="8563290" cy="4451985"/>
          </a:xfrm>
          <a:prstGeom prst="rect">
            <a:avLst/>
          </a:prstGeom>
        </p:spPr>
        <p:txBody>
          <a:bodyPr anchor="t" rtlCol="false" tIns="0" lIns="0" bIns="0" rIns="0">
            <a:spAutoFit/>
          </a:bodyPr>
          <a:lstStyle/>
          <a:p>
            <a:pPr algn="l">
              <a:lnSpc>
                <a:spcPts val="5040"/>
              </a:lnSpc>
            </a:pPr>
            <a:r>
              <a:rPr lang="en-US" sz="3600">
                <a:solidFill>
                  <a:srgbClr val="000000"/>
                </a:solidFill>
                <a:latin typeface="Public Sans"/>
              </a:rPr>
              <a:t>-Transparência</a:t>
            </a:r>
          </a:p>
          <a:p>
            <a:pPr algn="l">
              <a:lnSpc>
                <a:spcPts val="5040"/>
              </a:lnSpc>
            </a:pPr>
            <a:r>
              <a:rPr lang="en-US" sz="3600">
                <a:solidFill>
                  <a:srgbClr val="000000"/>
                </a:solidFill>
                <a:latin typeface="Public Sans"/>
              </a:rPr>
              <a:t>-Colaboração: </a:t>
            </a:r>
          </a:p>
          <a:p>
            <a:pPr algn="l">
              <a:lnSpc>
                <a:spcPts val="5040"/>
              </a:lnSpc>
            </a:pPr>
            <a:r>
              <a:rPr lang="en-US" sz="3600">
                <a:solidFill>
                  <a:srgbClr val="000000"/>
                </a:solidFill>
                <a:latin typeface="Public Sans"/>
              </a:rPr>
              <a:t>-Flexibilidade</a:t>
            </a:r>
          </a:p>
          <a:p>
            <a:pPr algn="l">
              <a:lnSpc>
                <a:spcPts val="5040"/>
              </a:lnSpc>
            </a:pPr>
            <a:r>
              <a:rPr lang="en-US" sz="3600">
                <a:solidFill>
                  <a:srgbClr val="000000"/>
                </a:solidFill>
                <a:latin typeface="Public Sans"/>
              </a:rPr>
              <a:t>-Reunião de Planejamento</a:t>
            </a:r>
          </a:p>
          <a:p>
            <a:pPr algn="l">
              <a:lnSpc>
                <a:spcPts val="5040"/>
              </a:lnSpc>
            </a:pPr>
            <a:r>
              <a:rPr lang="en-US" sz="3600">
                <a:solidFill>
                  <a:srgbClr val="000000"/>
                </a:solidFill>
                <a:latin typeface="Public Sans"/>
              </a:rPr>
              <a:t>-Melhoria da produtividade:</a:t>
            </a:r>
          </a:p>
          <a:p>
            <a:pPr algn="l">
              <a:lnSpc>
                <a:spcPts val="5040"/>
              </a:lnSpc>
            </a:pPr>
            <a:r>
              <a:rPr lang="en-US" sz="3600">
                <a:solidFill>
                  <a:srgbClr val="000000"/>
                </a:solidFill>
                <a:latin typeface="Public Sans"/>
              </a:rPr>
              <a:t>-Melhoria da comunicação: </a:t>
            </a:r>
          </a:p>
          <a:p>
            <a:pPr algn="l">
              <a:lnSpc>
                <a:spcPts val="5040"/>
              </a:lnSpc>
            </a:pPr>
          </a:p>
        </p:txBody>
      </p:sp>
      <p:sp>
        <p:nvSpPr>
          <p:cNvPr name="TextBox 16" id="16"/>
          <p:cNvSpPr txBox="true"/>
          <p:nvPr/>
        </p:nvSpPr>
        <p:spPr>
          <a:xfrm rot="0">
            <a:off x="5888436" y="904875"/>
            <a:ext cx="6868294" cy="2105025"/>
          </a:xfrm>
          <a:prstGeom prst="rect">
            <a:avLst/>
          </a:prstGeom>
        </p:spPr>
        <p:txBody>
          <a:bodyPr anchor="t" rtlCol="false" tIns="0" lIns="0" bIns="0" rIns="0">
            <a:spAutoFit/>
          </a:bodyPr>
          <a:lstStyle/>
          <a:p>
            <a:pPr algn="l" marL="0" indent="0" lvl="0">
              <a:lnSpc>
                <a:spcPts val="8400"/>
              </a:lnSpc>
            </a:pPr>
            <a:r>
              <a:rPr lang="en-US" sz="6000" spc="336">
                <a:solidFill>
                  <a:srgbClr val="000000"/>
                </a:solidFill>
                <a:latin typeface="Gotham Condensed Bold"/>
              </a:rPr>
              <a:t>5.3. Aplicação a Gestão de Projetos</a:t>
            </a:r>
          </a:p>
        </p:txBody>
      </p:sp>
    </p:spTree>
  </p:cSld>
  <p:clrMapOvr>
    <a:masterClrMapping/>
  </p:clrMapOvr>
</p:sld>
</file>

<file path=ppt/slides/slide24.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680357" y="1028700"/>
            <a:ext cx="16230600" cy="443225"/>
            <a:chOff x="0" y="0"/>
            <a:chExt cx="4274726" cy="116734"/>
          </a:xfrm>
        </p:grpSpPr>
        <p:sp>
          <p:nvSpPr>
            <p:cNvPr name="Freeform 3" id="3"/>
            <p:cNvSpPr/>
            <p:nvPr/>
          </p:nvSpPr>
          <p:spPr>
            <a:xfrm flipH="false" flipV="false" rot="0">
              <a:off x="0" y="0"/>
              <a:ext cx="4274726" cy="116734"/>
            </a:xfrm>
            <a:custGeom>
              <a:avLst/>
              <a:gdLst/>
              <a:ahLst/>
              <a:cxnLst/>
              <a:rect r="r" b="b" t="t" l="l"/>
              <a:pathLst>
                <a:path h="116734" w="4274726">
                  <a:moveTo>
                    <a:pt x="0" y="0"/>
                  </a:moveTo>
                  <a:lnTo>
                    <a:pt x="4274726" y="0"/>
                  </a:lnTo>
                  <a:lnTo>
                    <a:pt x="4274726" y="116734"/>
                  </a:lnTo>
                  <a:lnTo>
                    <a:pt x="0" y="116734"/>
                  </a:lnTo>
                  <a:close/>
                </a:path>
              </a:pathLst>
            </a:custGeom>
            <a:solidFill>
              <a:srgbClr val="5CDEE6"/>
            </a:solidFill>
          </p:spPr>
        </p:sp>
        <p:sp>
          <p:nvSpPr>
            <p:cNvPr name="TextBox 4" id="4"/>
            <p:cNvSpPr txBox="true"/>
            <p:nvPr/>
          </p:nvSpPr>
          <p:spPr>
            <a:xfrm>
              <a:off x="0" y="-38100"/>
              <a:ext cx="4274726" cy="154834"/>
            </a:xfrm>
            <a:prstGeom prst="rect">
              <a:avLst/>
            </a:prstGeom>
          </p:spPr>
          <p:txBody>
            <a:bodyPr anchor="ctr" rtlCol="false" tIns="50800" lIns="50800" bIns="50800" rIns="50800"/>
            <a:lstStyle/>
            <a:p>
              <a:pPr algn="ctr">
                <a:lnSpc>
                  <a:spcPts val="2659"/>
                </a:lnSpc>
                <a:spcBef>
                  <a:spcPct val="0"/>
                </a:spcBef>
              </a:pPr>
            </a:p>
          </p:txBody>
        </p:sp>
      </p:grpSp>
      <p:sp>
        <p:nvSpPr>
          <p:cNvPr name="TextBox 5" id="5"/>
          <p:cNvSpPr txBox="true"/>
          <p:nvPr/>
        </p:nvSpPr>
        <p:spPr>
          <a:xfrm rot="0">
            <a:off x="680357" y="561975"/>
            <a:ext cx="15520873" cy="923925"/>
          </a:xfrm>
          <a:prstGeom prst="rect">
            <a:avLst/>
          </a:prstGeom>
        </p:spPr>
        <p:txBody>
          <a:bodyPr anchor="t" rtlCol="false" tIns="0" lIns="0" bIns="0" rIns="0">
            <a:spAutoFit/>
          </a:bodyPr>
          <a:lstStyle/>
          <a:p>
            <a:pPr algn="l" marL="0" indent="0" lvl="0">
              <a:lnSpc>
                <a:spcPts val="7200"/>
              </a:lnSpc>
              <a:spcBef>
                <a:spcPct val="0"/>
              </a:spcBef>
            </a:pPr>
            <a:r>
              <a:rPr lang="en-US" sz="6000" spc="336">
                <a:solidFill>
                  <a:srgbClr val="000000"/>
                </a:solidFill>
                <a:latin typeface="Gotham Condensed Bold"/>
              </a:rPr>
              <a:t>6. Metodologia Kanban</a:t>
            </a:r>
          </a:p>
        </p:txBody>
      </p:sp>
      <p:grpSp>
        <p:nvGrpSpPr>
          <p:cNvPr name="Group 6" id="6"/>
          <p:cNvGrpSpPr/>
          <p:nvPr/>
        </p:nvGrpSpPr>
        <p:grpSpPr>
          <a:xfrm rot="5400000">
            <a:off x="-285842" y="3838749"/>
            <a:ext cx="7540564" cy="4399626"/>
            <a:chOff x="0" y="0"/>
            <a:chExt cx="1985992" cy="1158749"/>
          </a:xfrm>
        </p:grpSpPr>
        <p:sp>
          <p:nvSpPr>
            <p:cNvPr name="Freeform 7" id="7"/>
            <p:cNvSpPr/>
            <p:nvPr/>
          </p:nvSpPr>
          <p:spPr>
            <a:xfrm flipH="false" flipV="false" rot="0">
              <a:off x="0" y="0"/>
              <a:ext cx="1985992" cy="1158749"/>
            </a:xfrm>
            <a:custGeom>
              <a:avLst/>
              <a:gdLst/>
              <a:ahLst/>
              <a:cxnLst/>
              <a:rect r="r" b="b" t="t" l="l"/>
              <a:pathLst>
                <a:path h="1158749" w="1985992">
                  <a:moveTo>
                    <a:pt x="0" y="0"/>
                  </a:moveTo>
                  <a:lnTo>
                    <a:pt x="1985992" y="0"/>
                  </a:lnTo>
                  <a:lnTo>
                    <a:pt x="1985992" y="1158749"/>
                  </a:lnTo>
                  <a:lnTo>
                    <a:pt x="0" y="1158749"/>
                  </a:lnTo>
                  <a:close/>
                </a:path>
              </a:pathLst>
            </a:custGeom>
            <a:solidFill>
              <a:srgbClr val="D8F7F8"/>
            </a:solidFill>
          </p:spPr>
        </p:sp>
        <p:sp>
          <p:nvSpPr>
            <p:cNvPr name="TextBox 8" id="8"/>
            <p:cNvSpPr txBox="true"/>
            <p:nvPr/>
          </p:nvSpPr>
          <p:spPr>
            <a:xfrm>
              <a:off x="0" y="-38100"/>
              <a:ext cx="1985992" cy="1196849"/>
            </a:xfrm>
            <a:prstGeom prst="rect">
              <a:avLst/>
            </a:prstGeom>
          </p:spPr>
          <p:txBody>
            <a:bodyPr anchor="ctr" rtlCol="false" tIns="50800" lIns="50800" bIns="50800" rIns="50800"/>
            <a:lstStyle/>
            <a:p>
              <a:pPr algn="ctr">
                <a:lnSpc>
                  <a:spcPts val="2659"/>
                </a:lnSpc>
                <a:spcBef>
                  <a:spcPct val="0"/>
                </a:spcBef>
              </a:pPr>
            </a:p>
          </p:txBody>
        </p:sp>
      </p:grpSp>
      <p:grpSp>
        <p:nvGrpSpPr>
          <p:cNvPr name="Group 9" id="9"/>
          <p:cNvGrpSpPr/>
          <p:nvPr/>
        </p:nvGrpSpPr>
        <p:grpSpPr>
          <a:xfrm rot="5400000">
            <a:off x="10231136" y="3838749"/>
            <a:ext cx="7540564" cy="4399626"/>
            <a:chOff x="0" y="0"/>
            <a:chExt cx="1985992" cy="1158749"/>
          </a:xfrm>
        </p:grpSpPr>
        <p:sp>
          <p:nvSpPr>
            <p:cNvPr name="Freeform 10" id="10"/>
            <p:cNvSpPr/>
            <p:nvPr/>
          </p:nvSpPr>
          <p:spPr>
            <a:xfrm flipH="false" flipV="false" rot="0">
              <a:off x="0" y="0"/>
              <a:ext cx="1985992" cy="1158749"/>
            </a:xfrm>
            <a:custGeom>
              <a:avLst/>
              <a:gdLst/>
              <a:ahLst/>
              <a:cxnLst/>
              <a:rect r="r" b="b" t="t" l="l"/>
              <a:pathLst>
                <a:path h="1158749" w="1985992">
                  <a:moveTo>
                    <a:pt x="0" y="0"/>
                  </a:moveTo>
                  <a:lnTo>
                    <a:pt x="1985992" y="0"/>
                  </a:lnTo>
                  <a:lnTo>
                    <a:pt x="1985992" y="1158749"/>
                  </a:lnTo>
                  <a:lnTo>
                    <a:pt x="0" y="1158749"/>
                  </a:lnTo>
                  <a:close/>
                </a:path>
              </a:pathLst>
            </a:custGeom>
            <a:solidFill>
              <a:srgbClr val="D8F7F8"/>
            </a:solidFill>
          </p:spPr>
        </p:sp>
        <p:sp>
          <p:nvSpPr>
            <p:cNvPr name="TextBox 11" id="11"/>
            <p:cNvSpPr txBox="true"/>
            <p:nvPr/>
          </p:nvSpPr>
          <p:spPr>
            <a:xfrm>
              <a:off x="0" y="-38100"/>
              <a:ext cx="1985992" cy="1196849"/>
            </a:xfrm>
            <a:prstGeom prst="rect">
              <a:avLst/>
            </a:prstGeom>
          </p:spPr>
          <p:txBody>
            <a:bodyPr anchor="ctr" rtlCol="false" tIns="50800" lIns="50800" bIns="50800" rIns="50800"/>
            <a:lstStyle/>
            <a:p>
              <a:pPr algn="ctr">
                <a:lnSpc>
                  <a:spcPts val="2659"/>
                </a:lnSpc>
                <a:spcBef>
                  <a:spcPct val="0"/>
                </a:spcBef>
              </a:pPr>
            </a:p>
          </p:txBody>
        </p:sp>
      </p:grpSp>
      <p:sp>
        <p:nvSpPr>
          <p:cNvPr name="TextBox 12" id="12"/>
          <p:cNvSpPr txBox="true"/>
          <p:nvPr/>
        </p:nvSpPr>
        <p:spPr>
          <a:xfrm rot="0">
            <a:off x="5736981" y="3365871"/>
            <a:ext cx="6117352" cy="5753100"/>
          </a:xfrm>
          <a:prstGeom prst="rect">
            <a:avLst/>
          </a:prstGeom>
        </p:spPr>
        <p:txBody>
          <a:bodyPr anchor="t" rtlCol="false" tIns="0" lIns="0" bIns="0" rIns="0">
            <a:spAutoFit/>
          </a:bodyPr>
          <a:lstStyle/>
          <a:p>
            <a:pPr algn="ctr">
              <a:lnSpc>
                <a:spcPts val="4199"/>
              </a:lnSpc>
            </a:pPr>
            <a:r>
              <a:rPr lang="en-US" sz="2999">
                <a:solidFill>
                  <a:srgbClr val="000000"/>
                </a:solidFill>
                <a:latin typeface="Public Sans"/>
              </a:rPr>
              <a:t>O termo “Kanban” é de origem japonesa e significa “sinalização” ou “cartão”, e propõe o uso de cartões (post-its) para indicar e acompanhar o andamento da produção dentro da indústria. Trata-se de um sistema visual que busca gerenciar o trabalho conforme ele se move pelo processo.</a:t>
            </a:r>
          </a:p>
          <a:p>
            <a:pPr algn="ctr">
              <a:lnSpc>
                <a:spcPts val="4199"/>
              </a:lnSpc>
            </a:pPr>
          </a:p>
        </p:txBody>
      </p:sp>
      <p:sp>
        <p:nvSpPr>
          <p:cNvPr name="TextBox 13" id="13"/>
          <p:cNvSpPr txBox="true"/>
          <p:nvPr/>
        </p:nvSpPr>
        <p:spPr>
          <a:xfrm rot="0">
            <a:off x="1390084" y="1452875"/>
            <a:ext cx="15520873" cy="781050"/>
          </a:xfrm>
          <a:prstGeom prst="rect">
            <a:avLst/>
          </a:prstGeom>
        </p:spPr>
        <p:txBody>
          <a:bodyPr anchor="t" rtlCol="false" tIns="0" lIns="0" bIns="0" rIns="0">
            <a:spAutoFit/>
          </a:bodyPr>
          <a:lstStyle/>
          <a:p>
            <a:pPr algn="l" marL="0" indent="0" lvl="0">
              <a:lnSpc>
                <a:spcPts val="6000"/>
              </a:lnSpc>
              <a:spcBef>
                <a:spcPct val="0"/>
              </a:spcBef>
            </a:pPr>
            <a:r>
              <a:rPr lang="en-US" sz="5000" spc="280">
                <a:solidFill>
                  <a:srgbClr val="000000"/>
                </a:solidFill>
                <a:latin typeface="Gotham Condensed Bold"/>
              </a:rPr>
              <a:t>6.1. Definição</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1342897"/>
            <a:ext cx="8470696" cy="443225"/>
            <a:chOff x="0" y="0"/>
            <a:chExt cx="2230965" cy="116734"/>
          </a:xfrm>
        </p:grpSpPr>
        <p:sp>
          <p:nvSpPr>
            <p:cNvPr name="Freeform 3" id="3"/>
            <p:cNvSpPr/>
            <p:nvPr/>
          </p:nvSpPr>
          <p:spPr>
            <a:xfrm flipH="false" flipV="false" rot="0">
              <a:off x="0" y="0"/>
              <a:ext cx="2230965" cy="116734"/>
            </a:xfrm>
            <a:custGeom>
              <a:avLst/>
              <a:gdLst/>
              <a:ahLst/>
              <a:cxnLst/>
              <a:rect r="r" b="b" t="t" l="l"/>
              <a:pathLst>
                <a:path h="116734" w="2230965">
                  <a:moveTo>
                    <a:pt x="0" y="0"/>
                  </a:moveTo>
                  <a:lnTo>
                    <a:pt x="2230965" y="0"/>
                  </a:lnTo>
                  <a:lnTo>
                    <a:pt x="2230965" y="116734"/>
                  </a:lnTo>
                  <a:lnTo>
                    <a:pt x="0" y="116734"/>
                  </a:lnTo>
                  <a:close/>
                </a:path>
              </a:pathLst>
            </a:custGeom>
            <a:solidFill>
              <a:srgbClr val="FD828D"/>
            </a:solidFill>
          </p:spPr>
        </p:sp>
        <p:sp>
          <p:nvSpPr>
            <p:cNvPr name="TextBox 4" id="4"/>
            <p:cNvSpPr txBox="true"/>
            <p:nvPr/>
          </p:nvSpPr>
          <p:spPr>
            <a:xfrm>
              <a:off x="0" y="-38100"/>
              <a:ext cx="2230965" cy="154834"/>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5400000">
            <a:off x="713806" y="477733"/>
            <a:ext cx="2141799" cy="474978"/>
            <a:chOff x="0" y="0"/>
            <a:chExt cx="564095" cy="125097"/>
          </a:xfrm>
        </p:grpSpPr>
        <p:sp>
          <p:nvSpPr>
            <p:cNvPr name="Freeform 6" id="6"/>
            <p:cNvSpPr/>
            <p:nvPr/>
          </p:nvSpPr>
          <p:spPr>
            <a:xfrm flipH="false" flipV="false" rot="0">
              <a:off x="0" y="0"/>
              <a:ext cx="564095" cy="125097"/>
            </a:xfrm>
            <a:custGeom>
              <a:avLst/>
              <a:gdLst/>
              <a:ahLst/>
              <a:cxnLst/>
              <a:rect r="r" b="b" t="t" l="l"/>
              <a:pathLst>
                <a:path h="125097" w="564095">
                  <a:moveTo>
                    <a:pt x="0" y="0"/>
                  </a:moveTo>
                  <a:lnTo>
                    <a:pt x="564095" y="0"/>
                  </a:lnTo>
                  <a:lnTo>
                    <a:pt x="564095" y="125097"/>
                  </a:lnTo>
                  <a:lnTo>
                    <a:pt x="0" y="125097"/>
                  </a:lnTo>
                  <a:close/>
                </a:path>
              </a:pathLst>
            </a:custGeom>
            <a:solidFill>
              <a:srgbClr val="FD828D"/>
            </a:solidFill>
          </p:spPr>
        </p:sp>
        <p:sp>
          <p:nvSpPr>
            <p:cNvPr name="TextBox 7" id="7"/>
            <p:cNvSpPr txBox="true"/>
            <p:nvPr/>
          </p:nvSpPr>
          <p:spPr>
            <a:xfrm>
              <a:off x="0" y="-38100"/>
              <a:ext cx="564095" cy="163197"/>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9817304" y="1342897"/>
            <a:ext cx="8974607" cy="443225"/>
            <a:chOff x="0" y="0"/>
            <a:chExt cx="2363683" cy="116734"/>
          </a:xfrm>
        </p:grpSpPr>
        <p:sp>
          <p:nvSpPr>
            <p:cNvPr name="Freeform 9" id="9"/>
            <p:cNvSpPr/>
            <p:nvPr/>
          </p:nvSpPr>
          <p:spPr>
            <a:xfrm flipH="false" flipV="false" rot="0">
              <a:off x="0" y="0"/>
              <a:ext cx="2363682" cy="116734"/>
            </a:xfrm>
            <a:custGeom>
              <a:avLst/>
              <a:gdLst/>
              <a:ahLst/>
              <a:cxnLst/>
              <a:rect r="r" b="b" t="t" l="l"/>
              <a:pathLst>
                <a:path h="116734" w="2363682">
                  <a:moveTo>
                    <a:pt x="0" y="0"/>
                  </a:moveTo>
                  <a:lnTo>
                    <a:pt x="2363682" y="0"/>
                  </a:lnTo>
                  <a:lnTo>
                    <a:pt x="2363682" y="116734"/>
                  </a:lnTo>
                  <a:lnTo>
                    <a:pt x="0" y="116734"/>
                  </a:lnTo>
                  <a:close/>
                </a:path>
              </a:pathLst>
            </a:custGeom>
            <a:solidFill>
              <a:srgbClr val="5CDEE6"/>
            </a:solidFill>
          </p:spPr>
        </p:sp>
        <p:sp>
          <p:nvSpPr>
            <p:cNvPr name="TextBox 10" id="10"/>
            <p:cNvSpPr txBox="true"/>
            <p:nvPr/>
          </p:nvSpPr>
          <p:spPr>
            <a:xfrm>
              <a:off x="0" y="-38100"/>
              <a:ext cx="2363683" cy="154834"/>
            </a:xfrm>
            <a:prstGeom prst="rect">
              <a:avLst/>
            </a:prstGeom>
          </p:spPr>
          <p:txBody>
            <a:bodyPr anchor="ctr" rtlCol="false" tIns="50800" lIns="50800" bIns="50800" rIns="50800"/>
            <a:lstStyle/>
            <a:p>
              <a:pPr algn="ctr">
                <a:lnSpc>
                  <a:spcPts val="2659"/>
                </a:lnSpc>
                <a:spcBef>
                  <a:spcPct val="0"/>
                </a:spcBef>
              </a:pPr>
            </a:p>
          </p:txBody>
        </p:sp>
      </p:grpSp>
      <p:grpSp>
        <p:nvGrpSpPr>
          <p:cNvPr name="Group 11" id="11"/>
          <p:cNvGrpSpPr/>
          <p:nvPr/>
        </p:nvGrpSpPr>
        <p:grpSpPr>
          <a:xfrm rot="5400000">
            <a:off x="15108440" y="27776"/>
            <a:ext cx="3073466" cy="443225"/>
            <a:chOff x="0" y="0"/>
            <a:chExt cx="809472" cy="116734"/>
          </a:xfrm>
        </p:grpSpPr>
        <p:sp>
          <p:nvSpPr>
            <p:cNvPr name="Freeform 12" id="12"/>
            <p:cNvSpPr/>
            <p:nvPr/>
          </p:nvSpPr>
          <p:spPr>
            <a:xfrm flipH="false" flipV="false" rot="0">
              <a:off x="0" y="0"/>
              <a:ext cx="809472" cy="116734"/>
            </a:xfrm>
            <a:custGeom>
              <a:avLst/>
              <a:gdLst/>
              <a:ahLst/>
              <a:cxnLst/>
              <a:rect r="r" b="b" t="t" l="l"/>
              <a:pathLst>
                <a:path h="116734" w="809472">
                  <a:moveTo>
                    <a:pt x="0" y="0"/>
                  </a:moveTo>
                  <a:lnTo>
                    <a:pt x="809472" y="0"/>
                  </a:lnTo>
                  <a:lnTo>
                    <a:pt x="809472" y="116734"/>
                  </a:lnTo>
                  <a:lnTo>
                    <a:pt x="0" y="116734"/>
                  </a:lnTo>
                  <a:close/>
                </a:path>
              </a:pathLst>
            </a:custGeom>
            <a:solidFill>
              <a:srgbClr val="5CDEE6"/>
            </a:solidFill>
          </p:spPr>
        </p:sp>
        <p:sp>
          <p:nvSpPr>
            <p:cNvPr name="TextBox 13" id="13"/>
            <p:cNvSpPr txBox="true"/>
            <p:nvPr/>
          </p:nvSpPr>
          <p:spPr>
            <a:xfrm>
              <a:off x="0" y="-38100"/>
              <a:ext cx="809472" cy="154834"/>
            </a:xfrm>
            <a:prstGeom prst="rect">
              <a:avLst/>
            </a:prstGeom>
          </p:spPr>
          <p:txBody>
            <a:bodyPr anchor="ctr" rtlCol="false" tIns="50800" lIns="50800" bIns="50800" rIns="50800"/>
            <a:lstStyle/>
            <a:p>
              <a:pPr algn="ctr">
                <a:lnSpc>
                  <a:spcPts val="2659"/>
                </a:lnSpc>
                <a:spcBef>
                  <a:spcPct val="0"/>
                </a:spcBef>
              </a:pPr>
            </a:p>
          </p:txBody>
        </p:sp>
      </p:grpSp>
      <p:sp>
        <p:nvSpPr>
          <p:cNvPr name="TextBox 14" id="14"/>
          <p:cNvSpPr txBox="true"/>
          <p:nvPr/>
        </p:nvSpPr>
        <p:spPr>
          <a:xfrm rot="0">
            <a:off x="9817304" y="1019175"/>
            <a:ext cx="8788720" cy="923925"/>
          </a:xfrm>
          <a:prstGeom prst="rect">
            <a:avLst/>
          </a:prstGeom>
        </p:spPr>
        <p:txBody>
          <a:bodyPr anchor="t" rtlCol="false" tIns="0" lIns="0" bIns="0" rIns="0">
            <a:spAutoFit/>
          </a:bodyPr>
          <a:lstStyle/>
          <a:p>
            <a:pPr algn="l" marL="0" indent="0" lvl="0">
              <a:lnSpc>
                <a:spcPts val="7200"/>
              </a:lnSpc>
              <a:spcBef>
                <a:spcPct val="0"/>
              </a:spcBef>
            </a:pPr>
            <a:r>
              <a:rPr lang="en-US" sz="6000" spc="336">
                <a:solidFill>
                  <a:srgbClr val="000000"/>
                </a:solidFill>
                <a:latin typeface="Gotham Condensed Bold"/>
              </a:rPr>
              <a:t>6.2.1. Identificação do trabalho</a:t>
            </a:r>
          </a:p>
        </p:txBody>
      </p:sp>
      <p:sp>
        <p:nvSpPr>
          <p:cNvPr name="TextBox 15" id="15"/>
          <p:cNvSpPr txBox="true"/>
          <p:nvPr/>
        </p:nvSpPr>
        <p:spPr>
          <a:xfrm rot="0">
            <a:off x="1245339" y="1019175"/>
            <a:ext cx="7898661" cy="923925"/>
          </a:xfrm>
          <a:prstGeom prst="rect">
            <a:avLst/>
          </a:prstGeom>
        </p:spPr>
        <p:txBody>
          <a:bodyPr anchor="t" rtlCol="false" tIns="0" lIns="0" bIns="0" rIns="0">
            <a:spAutoFit/>
          </a:bodyPr>
          <a:lstStyle/>
          <a:p>
            <a:pPr algn="l" marL="0" indent="0" lvl="0">
              <a:lnSpc>
                <a:spcPts val="7200"/>
              </a:lnSpc>
              <a:spcBef>
                <a:spcPct val="0"/>
              </a:spcBef>
            </a:pPr>
            <a:r>
              <a:rPr lang="en-US" sz="6000" spc="336">
                <a:solidFill>
                  <a:srgbClr val="000000"/>
                </a:solidFill>
                <a:latin typeface="Gotham Condensed Bold"/>
              </a:rPr>
              <a:t>6.2. Criação do Quadro Base</a:t>
            </a:r>
          </a:p>
        </p:txBody>
      </p:sp>
      <p:grpSp>
        <p:nvGrpSpPr>
          <p:cNvPr name="Group 16" id="16"/>
          <p:cNvGrpSpPr/>
          <p:nvPr/>
        </p:nvGrpSpPr>
        <p:grpSpPr>
          <a:xfrm rot="5400000">
            <a:off x="6147050" y="-1307568"/>
            <a:ext cx="5566734" cy="27863242"/>
            <a:chOff x="0" y="0"/>
            <a:chExt cx="7422312" cy="37150989"/>
          </a:xfrm>
        </p:grpSpPr>
        <p:sp>
          <p:nvSpPr>
            <p:cNvPr name="Freeform 17" id="17"/>
            <p:cNvSpPr/>
            <p:nvPr/>
          </p:nvSpPr>
          <p:spPr>
            <a:xfrm flipH="false" flipV="false" rot="0">
              <a:off x="0" y="33077995"/>
              <a:ext cx="7422312" cy="4072994"/>
            </a:xfrm>
            <a:custGeom>
              <a:avLst/>
              <a:gdLst/>
              <a:ahLst/>
              <a:cxnLst/>
              <a:rect r="r" b="b" t="t" l="l"/>
              <a:pathLst>
                <a:path h="4072994" w="7422312">
                  <a:moveTo>
                    <a:pt x="0" y="0"/>
                  </a:moveTo>
                  <a:lnTo>
                    <a:pt x="7422312" y="0"/>
                  </a:lnTo>
                  <a:lnTo>
                    <a:pt x="7422312" y="4072994"/>
                  </a:lnTo>
                  <a:lnTo>
                    <a:pt x="0" y="407299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8" id="18"/>
            <p:cNvSpPr/>
            <p:nvPr/>
          </p:nvSpPr>
          <p:spPr>
            <a:xfrm flipH="false" flipV="false" rot="0">
              <a:off x="0" y="28352567"/>
              <a:ext cx="7422312" cy="4072994"/>
            </a:xfrm>
            <a:custGeom>
              <a:avLst/>
              <a:gdLst/>
              <a:ahLst/>
              <a:cxnLst/>
              <a:rect r="r" b="b" t="t" l="l"/>
              <a:pathLst>
                <a:path h="4072994" w="7422312">
                  <a:moveTo>
                    <a:pt x="0" y="0"/>
                  </a:moveTo>
                  <a:lnTo>
                    <a:pt x="7422312" y="0"/>
                  </a:lnTo>
                  <a:lnTo>
                    <a:pt x="7422312" y="4072994"/>
                  </a:lnTo>
                  <a:lnTo>
                    <a:pt x="0" y="407299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9" id="19"/>
            <p:cNvSpPr/>
            <p:nvPr/>
          </p:nvSpPr>
          <p:spPr>
            <a:xfrm flipH="false" flipV="false" rot="0">
              <a:off x="0" y="23627140"/>
              <a:ext cx="7422312" cy="4072994"/>
            </a:xfrm>
            <a:custGeom>
              <a:avLst/>
              <a:gdLst/>
              <a:ahLst/>
              <a:cxnLst/>
              <a:rect r="r" b="b" t="t" l="l"/>
              <a:pathLst>
                <a:path h="4072994" w="7422312">
                  <a:moveTo>
                    <a:pt x="0" y="0"/>
                  </a:moveTo>
                  <a:lnTo>
                    <a:pt x="7422312" y="0"/>
                  </a:lnTo>
                  <a:lnTo>
                    <a:pt x="7422312" y="4072993"/>
                  </a:lnTo>
                  <a:lnTo>
                    <a:pt x="0" y="407299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0" id="20"/>
            <p:cNvSpPr/>
            <p:nvPr/>
          </p:nvSpPr>
          <p:spPr>
            <a:xfrm flipH="false" flipV="false" rot="0">
              <a:off x="0" y="18901712"/>
              <a:ext cx="7422312" cy="4072994"/>
            </a:xfrm>
            <a:custGeom>
              <a:avLst/>
              <a:gdLst/>
              <a:ahLst/>
              <a:cxnLst/>
              <a:rect r="r" b="b" t="t" l="l"/>
              <a:pathLst>
                <a:path h="4072994" w="7422312">
                  <a:moveTo>
                    <a:pt x="0" y="0"/>
                  </a:moveTo>
                  <a:lnTo>
                    <a:pt x="7422312" y="0"/>
                  </a:lnTo>
                  <a:lnTo>
                    <a:pt x="7422312" y="4072994"/>
                  </a:lnTo>
                  <a:lnTo>
                    <a:pt x="0" y="407299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1" id="21"/>
            <p:cNvSpPr/>
            <p:nvPr/>
          </p:nvSpPr>
          <p:spPr>
            <a:xfrm flipH="false" flipV="false" rot="0">
              <a:off x="0" y="14176284"/>
              <a:ext cx="7422312" cy="4072994"/>
            </a:xfrm>
            <a:custGeom>
              <a:avLst/>
              <a:gdLst/>
              <a:ahLst/>
              <a:cxnLst/>
              <a:rect r="r" b="b" t="t" l="l"/>
              <a:pathLst>
                <a:path h="4072994" w="7422312">
                  <a:moveTo>
                    <a:pt x="0" y="0"/>
                  </a:moveTo>
                  <a:lnTo>
                    <a:pt x="7422312" y="0"/>
                  </a:lnTo>
                  <a:lnTo>
                    <a:pt x="7422312" y="4072994"/>
                  </a:lnTo>
                  <a:lnTo>
                    <a:pt x="0" y="407299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2" id="22"/>
            <p:cNvSpPr/>
            <p:nvPr/>
          </p:nvSpPr>
          <p:spPr>
            <a:xfrm flipH="false" flipV="false" rot="0">
              <a:off x="0" y="9450856"/>
              <a:ext cx="7422312" cy="4072994"/>
            </a:xfrm>
            <a:custGeom>
              <a:avLst/>
              <a:gdLst/>
              <a:ahLst/>
              <a:cxnLst/>
              <a:rect r="r" b="b" t="t" l="l"/>
              <a:pathLst>
                <a:path h="4072994" w="7422312">
                  <a:moveTo>
                    <a:pt x="0" y="0"/>
                  </a:moveTo>
                  <a:lnTo>
                    <a:pt x="7422312" y="0"/>
                  </a:lnTo>
                  <a:lnTo>
                    <a:pt x="7422312" y="4072994"/>
                  </a:lnTo>
                  <a:lnTo>
                    <a:pt x="0" y="407299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3" id="23"/>
            <p:cNvSpPr/>
            <p:nvPr/>
          </p:nvSpPr>
          <p:spPr>
            <a:xfrm flipH="false" flipV="false" rot="0">
              <a:off x="0" y="4725428"/>
              <a:ext cx="7422312" cy="4072994"/>
            </a:xfrm>
            <a:custGeom>
              <a:avLst/>
              <a:gdLst/>
              <a:ahLst/>
              <a:cxnLst/>
              <a:rect r="r" b="b" t="t" l="l"/>
              <a:pathLst>
                <a:path h="4072994" w="7422312">
                  <a:moveTo>
                    <a:pt x="0" y="0"/>
                  </a:moveTo>
                  <a:lnTo>
                    <a:pt x="7422312" y="0"/>
                  </a:lnTo>
                  <a:lnTo>
                    <a:pt x="7422312" y="4072994"/>
                  </a:lnTo>
                  <a:lnTo>
                    <a:pt x="0" y="407299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4" id="24"/>
            <p:cNvSpPr/>
            <p:nvPr/>
          </p:nvSpPr>
          <p:spPr>
            <a:xfrm flipH="false" flipV="false" rot="0">
              <a:off x="0" y="0"/>
              <a:ext cx="7422312" cy="4072994"/>
            </a:xfrm>
            <a:custGeom>
              <a:avLst/>
              <a:gdLst/>
              <a:ahLst/>
              <a:cxnLst/>
              <a:rect r="r" b="b" t="t" l="l"/>
              <a:pathLst>
                <a:path h="4072994" w="7422312">
                  <a:moveTo>
                    <a:pt x="0" y="0"/>
                  </a:moveTo>
                  <a:lnTo>
                    <a:pt x="7422312" y="0"/>
                  </a:lnTo>
                  <a:lnTo>
                    <a:pt x="7422312" y="4072994"/>
                  </a:lnTo>
                  <a:lnTo>
                    <a:pt x="0" y="407299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grpSp>
        <p:nvGrpSpPr>
          <p:cNvPr name="Group 25" id="25"/>
          <p:cNvGrpSpPr/>
          <p:nvPr/>
        </p:nvGrpSpPr>
        <p:grpSpPr>
          <a:xfrm rot="0">
            <a:off x="1028700" y="4308247"/>
            <a:ext cx="7441996" cy="4793074"/>
            <a:chOff x="0" y="0"/>
            <a:chExt cx="1960032" cy="1262374"/>
          </a:xfrm>
        </p:grpSpPr>
        <p:sp>
          <p:nvSpPr>
            <p:cNvPr name="Freeform 26" id="26"/>
            <p:cNvSpPr/>
            <p:nvPr/>
          </p:nvSpPr>
          <p:spPr>
            <a:xfrm flipH="false" flipV="false" rot="0">
              <a:off x="0" y="0"/>
              <a:ext cx="1960032" cy="1262374"/>
            </a:xfrm>
            <a:custGeom>
              <a:avLst/>
              <a:gdLst/>
              <a:ahLst/>
              <a:cxnLst/>
              <a:rect r="r" b="b" t="t" l="l"/>
              <a:pathLst>
                <a:path h="1262374" w="1960032">
                  <a:moveTo>
                    <a:pt x="0" y="0"/>
                  </a:moveTo>
                  <a:lnTo>
                    <a:pt x="1960032" y="0"/>
                  </a:lnTo>
                  <a:lnTo>
                    <a:pt x="1960032" y="1262374"/>
                  </a:lnTo>
                  <a:lnTo>
                    <a:pt x="0" y="1262374"/>
                  </a:lnTo>
                  <a:close/>
                </a:path>
              </a:pathLst>
            </a:custGeom>
            <a:solidFill>
              <a:srgbClr val="FFD1D5"/>
            </a:solidFill>
          </p:spPr>
        </p:sp>
        <p:sp>
          <p:nvSpPr>
            <p:cNvPr name="TextBox 27" id="27"/>
            <p:cNvSpPr txBox="true"/>
            <p:nvPr/>
          </p:nvSpPr>
          <p:spPr>
            <a:xfrm>
              <a:off x="0" y="-38100"/>
              <a:ext cx="1960032" cy="1300474"/>
            </a:xfrm>
            <a:prstGeom prst="rect">
              <a:avLst/>
            </a:prstGeom>
          </p:spPr>
          <p:txBody>
            <a:bodyPr anchor="ctr" rtlCol="false" tIns="50800" lIns="50800" bIns="50800" rIns="50800"/>
            <a:lstStyle/>
            <a:p>
              <a:pPr algn="ctr">
                <a:lnSpc>
                  <a:spcPts val="2659"/>
                </a:lnSpc>
                <a:spcBef>
                  <a:spcPct val="0"/>
                </a:spcBef>
              </a:pPr>
            </a:p>
          </p:txBody>
        </p:sp>
      </p:grpSp>
      <p:sp>
        <p:nvSpPr>
          <p:cNvPr name="TextBox 28" id="28"/>
          <p:cNvSpPr txBox="true"/>
          <p:nvPr/>
        </p:nvSpPr>
        <p:spPr>
          <a:xfrm rot="0">
            <a:off x="1028700" y="5100089"/>
            <a:ext cx="7441996" cy="3123665"/>
          </a:xfrm>
          <a:prstGeom prst="rect">
            <a:avLst/>
          </a:prstGeom>
        </p:spPr>
        <p:txBody>
          <a:bodyPr anchor="t" rtlCol="false" tIns="0" lIns="0" bIns="0" rIns="0">
            <a:spAutoFit/>
          </a:bodyPr>
          <a:lstStyle/>
          <a:p>
            <a:pPr algn="ctr" marL="0" indent="0" lvl="0">
              <a:lnSpc>
                <a:spcPts val="4146"/>
              </a:lnSpc>
              <a:spcBef>
                <a:spcPct val="0"/>
              </a:spcBef>
            </a:pPr>
            <a:r>
              <a:rPr lang="en-US" sz="2764">
                <a:solidFill>
                  <a:srgbClr val="000000"/>
                </a:solidFill>
                <a:latin typeface="Public Sans"/>
              </a:rPr>
              <a:t>O quadro Kanban básico tem um fluxo de trabalho de três etapas: "Pendente", "Em andamento" e "Concluído". No entanto, dependendo do tamanho, da estrutura e dos objetivos da equipe, elas podem mapear o fluxo de trabalho para atender processos </a:t>
            </a:r>
          </a:p>
        </p:txBody>
      </p:sp>
      <p:grpSp>
        <p:nvGrpSpPr>
          <p:cNvPr name="Group 29" id="29"/>
          <p:cNvGrpSpPr/>
          <p:nvPr/>
        </p:nvGrpSpPr>
        <p:grpSpPr>
          <a:xfrm rot="0">
            <a:off x="9817304" y="7257187"/>
            <a:ext cx="7441996" cy="1844134"/>
            <a:chOff x="0" y="0"/>
            <a:chExt cx="1960032" cy="485698"/>
          </a:xfrm>
        </p:grpSpPr>
        <p:sp>
          <p:nvSpPr>
            <p:cNvPr name="Freeform 30" id="30"/>
            <p:cNvSpPr/>
            <p:nvPr/>
          </p:nvSpPr>
          <p:spPr>
            <a:xfrm flipH="false" flipV="false" rot="0">
              <a:off x="0" y="0"/>
              <a:ext cx="1960032" cy="485698"/>
            </a:xfrm>
            <a:custGeom>
              <a:avLst/>
              <a:gdLst/>
              <a:ahLst/>
              <a:cxnLst/>
              <a:rect r="r" b="b" t="t" l="l"/>
              <a:pathLst>
                <a:path h="485698" w="1960032">
                  <a:moveTo>
                    <a:pt x="0" y="0"/>
                  </a:moveTo>
                  <a:lnTo>
                    <a:pt x="1960032" y="0"/>
                  </a:lnTo>
                  <a:lnTo>
                    <a:pt x="1960032" y="485698"/>
                  </a:lnTo>
                  <a:lnTo>
                    <a:pt x="0" y="485698"/>
                  </a:lnTo>
                  <a:close/>
                </a:path>
              </a:pathLst>
            </a:custGeom>
            <a:solidFill>
              <a:srgbClr val="D8F7F8"/>
            </a:solidFill>
          </p:spPr>
        </p:sp>
        <p:sp>
          <p:nvSpPr>
            <p:cNvPr name="TextBox 31" id="31"/>
            <p:cNvSpPr txBox="true"/>
            <p:nvPr/>
          </p:nvSpPr>
          <p:spPr>
            <a:xfrm>
              <a:off x="0" y="-38100"/>
              <a:ext cx="1960032" cy="523798"/>
            </a:xfrm>
            <a:prstGeom prst="rect">
              <a:avLst/>
            </a:prstGeom>
          </p:spPr>
          <p:txBody>
            <a:bodyPr anchor="ctr" rtlCol="false" tIns="50800" lIns="50800" bIns="50800" rIns="50800"/>
            <a:lstStyle/>
            <a:p>
              <a:pPr algn="ctr">
                <a:lnSpc>
                  <a:spcPts val="2659"/>
                </a:lnSpc>
                <a:spcBef>
                  <a:spcPct val="0"/>
                </a:spcBef>
              </a:pPr>
            </a:p>
          </p:txBody>
        </p:sp>
      </p:grpSp>
      <p:sp>
        <p:nvSpPr>
          <p:cNvPr name="TextBox 32" id="32"/>
          <p:cNvSpPr txBox="true"/>
          <p:nvPr/>
        </p:nvSpPr>
        <p:spPr>
          <a:xfrm rot="0">
            <a:off x="9817304" y="3102429"/>
            <a:ext cx="7441996" cy="3602356"/>
          </a:xfrm>
          <a:prstGeom prst="rect">
            <a:avLst/>
          </a:prstGeom>
        </p:spPr>
        <p:txBody>
          <a:bodyPr anchor="t" rtlCol="false" tIns="0" lIns="0" bIns="0" rIns="0">
            <a:spAutoFit/>
          </a:bodyPr>
          <a:lstStyle/>
          <a:p>
            <a:pPr algn="l">
              <a:lnSpc>
                <a:spcPts val="4049"/>
              </a:lnSpc>
            </a:pPr>
            <a:r>
              <a:rPr lang="en-US" sz="2699">
                <a:solidFill>
                  <a:srgbClr val="000000"/>
                </a:solidFill>
                <a:latin typeface="Public Sans"/>
              </a:rPr>
              <a:t>Kanban é uma metodologia ágil que permite fazer o acompanhamento de tarefas e identificar gargalos no fluxo de trabalho. O método kanban pode ser adotado por qualquer tipo de equipe, por ser intuitivo, visual e adaptável a diferentes processos e projetos.</a:t>
            </a:r>
          </a:p>
          <a:p>
            <a:pPr algn="l" marL="0" indent="0" lvl="0">
              <a:lnSpc>
                <a:spcPts val="4799"/>
              </a:lnSpc>
              <a:spcBef>
                <a:spcPct val="0"/>
              </a:spcBef>
            </a:pP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509367" y="1333611"/>
            <a:ext cx="10749933" cy="443225"/>
            <a:chOff x="0" y="0"/>
            <a:chExt cx="2831258" cy="116734"/>
          </a:xfrm>
        </p:grpSpPr>
        <p:sp>
          <p:nvSpPr>
            <p:cNvPr name="Freeform 3" id="3"/>
            <p:cNvSpPr/>
            <p:nvPr/>
          </p:nvSpPr>
          <p:spPr>
            <a:xfrm flipH="false" flipV="false" rot="0">
              <a:off x="0" y="0"/>
              <a:ext cx="2831258" cy="116734"/>
            </a:xfrm>
            <a:custGeom>
              <a:avLst/>
              <a:gdLst/>
              <a:ahLst/>
              <a:cxnLst/>
              <a:rect r="r" b="b" t="t" l="l"/>
              <a:pathLst>
                <a:path h="116734" w="2831258">
                  <a:moveTo>
                    <a:pt x="0" y="0"/>
                  </a:moveTo>
                  <a:lnTo>
                    <a:pt x="2831258" y="0"/>
                  </a:lnTo>
                  <a:lnTo>
                    <a:pt x="2831258" y="116734"/>
                  </a:lnTo>
                  <a:lnTo>
                    <a:pt x="0" y="116734"/>
                  </a:lnTo>
                  <a:close/>
                </a:path>
              </a:pathLst>
            </a:custGeom>
            <a:solidFill>
              <a:srgbClr val="FFBC88"/>
            </a:solidFill>
          </p:spPr>
        </p:sp>
        <p:sp>
          <p:nvSpPr>
            <p:cNvPr name="TextBox 4" id="4"/>
            <p:cNvSpPr txBox="true"/>
            <p:nvPr/>
          </p:nvSpPr>
          <p:spPr>
            <a:xfrm>
              <a:off x="0" y="-38100"/>
              <a:ext cx="2831258" cy="154834"/>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6509367" y="6947459"/>
            <a:ext cx="10749933" cy="2310841"/>
            <a:chOff x="0" y="0"/>
            <a:chExt cx="2831258" cy="608617"/>
          </a:xfrm>
        </p:grpSpPr>
        <p:sp>
          <p:nvSpPr>
            <p:cNvPr name="Freeform 6" id="6"/>
            <p:cNvSpPr/>
            <p:nvPr/>
          </p:nvSpPr>
          <p:spPr>
            <a:xfrm flipH="false" flipV="false" rot="0">
              <a:off x="0" y="0"/>
              <a:ext cx="2831258" cy="608617"/>
            </a:xfrm>
            <a:custGeom>
              <a:avLst/>
              <a:gdLst/>
              <a:ahLst/>
              <a:cxnLst/>
              <a:rect r="r" b="b" t="t" l="l"/>
              <a:pathLst>
                <a:path h="608617" w="2831258">
                  <a:moveTo>
                    <a:pt x="0" y="0"/>
                  </a:moveTo>
                  <a:lnTo>
                    <a:pt x="2831258" y="0"/>
                  </a:lnTo>
                  <a:lnTo>
                    <a:pt x="2831258" y="608617"/>
                  </a:lnTo>
                  <a:lnTo>
                    <a:pt x="0" y="608617"/>
                  </a:lnTo>
                  <a:close/>
                </a:path>
              </a:pathLst>
            </a:custGeom>
            <a:solidFill>
              <a:srgbClr val="FFE8D5"/>
            </a:solidFill>
          </p:spPr>
        </p:sp>
        <p:sp>
          <p:nvSpPr>
            <p:cNvPr name="TextBox 7" id="7"/>
            <p:cNvSpPr txBox="true"/>
            <p:nvPr/>
          </p:nvSpPr>
          <p:spPr>
            <a:xfrm>
              <a:off x="0" y="-38100"/>
              <a:ext cx="2831258" cy="646717"/>
            </a:xfrm>
            <a:prstGeom prst="rect">
              <a:avLst/>
            </a:prstGeom>
          </p:spPr>
          <p:txBody>
            <a:bodyPr anchor="ctr" rtlCol="false" tIns="50800" lIns="50800" bIns="50800" rIns="50800"/>
            <a:lstStyle/>
            <a:p>
              <a:pPr algn="ctr">
                <a:lnSpc>
                  <a:spcPts val="2659"/>
                </a:lnSpc>
                <a:spcBef>
                  <a:spcPct val="0"/>
                </a:spcBef>
              </a:pPr>
            </a:p>
          </p:txBody>
        </p:sp>
      </p:grpSp>
      <p:sp>
        <p:nvSpPr>
          <p:cNvPr name="TextBox 8" id="8"/>
          <p:cNvSpPr txBox="true"/>
          <p:nvPr/>
        </p:nvSpPr>
        <p:spPr>
          <a:xfrm rot="0">
            <a:off x="6949837" y="3071321"/>
            <a:ext cx="9868993" cy="3151505"/>
          </a:xfrm>
          <a:prstGeom prst="rect">
            <a:avLst/>
          </a:prstGeom>
        </p:spPr>
        <p:txBody>
          <a:bodyPr anchor="t" rtlCol="false" tIns="0" lIns="0" bIns="0" rIns="0">
            <a:spAutoFit/>
          </a:bodyPr>
          <a:lstStyle/>
          <a:p>
            <a:pPr algn="l">
              <a:lnSpc>
                <a:spcPts val="4199"/>
              </a:lnSpc>
            </a:pPr>
            <a:r>
              <a:rPr lang="en-US" sz="2999">
                <a:solidFill>
                  <a:srgbClr val="000000"/>
                </a:solidFill>
                <a:latin typeface="Public Sans"/>
              </a:rPr>
              <a:t>É comum que os cartões do kanban tragam prazos limite e grau de prioridade das atividades. Assim, as tarefas podem ser priorizadas de acordo com sua importância, garantindo mais foco à equipe e um processo mais coerente.</a:t>
            </a:r>
          </a:p>
          <a:p>
            <a:pPr algn="l">
              <a:lnSpc>
                <a:spcPts val="4339"/>
              </a:lnSpc>
            </a:pPr>
          </a:p>
        </p:txBody>
      </p:sp>
      <p:sp>
        <p:nvSpPr>
          <p:cNvPr name="TextBox 9" id="9"/>
          <p:cNvSpPr txBox="true"/>
          <p:nvPr/>
        </p:nvSpPr>
        <p:spPr>
          <a:xfrm rot="0">
            <a:off x="6509367" y="771382"/>
            <a:ext cx="11778633" cy="1038225"/>
          </a:xfrm>
          <a:prstGeom prst="rect">
            <a:avLst/>
          </a:prstGeom>
        </p:spPr>
        <p:txBody>
          <a:bodyPr anchor="t" rtlCol="false" tIns="0" lIns="0" bIns="0" rIns="0">
            <a:spAutoFit/>
          </a:bodyPr>
          <a:lstStyle/>
          <a:p>
            <a:pPr algn="l" marL="0" indent="0" lvl="0">
              <a:lnSpc>
                <a:spcPts val="8400"/>
              </a:lnSpc>
            </a:pPr>
            <a:r>
              <a:rPr lang="en-US" sz="6000" spc="336">
                <a:solidFill>
                  <a:srgbClr val="000000"/>
                </a:solidFill>
                <a:latin typeface="Gotham Condensed Bold"/>
              </a:rPr>
              <a:t>6.2.2. Prioridades do trabalho</a:t>
            </a:r>
          </a:p>
        </p:txBody>
      </p:sp>
      <p:grpSp>
        <p:nvGrpSpPr>
          <p:cNvPr name="Group 10" id="10"/>
          <p:cNvGrpSpPr/>
          <p:nvPr/>
        </p:nvGrpSpPr>
        <p:grpSpPr>
          <a:xfrm rot="0">
            <a:off x="-171777" y="-2501334"/>
            <a:ext cx="5566734" cy="13698118"/>
            <a:chOff x="0" y="0"/>
            <a:chExt cx="7422312" cy="18264158"/>
          </a:xfrm>
        </p:grpSpPr>
        <p:sp>
          <p:nvSpPr>
            <p:cNvPr name="Freeform 11" id="11"/>
            <p:cNvSpPr/>
            <p:nvPr/>
          </p:nvSpPr>
          <p:spPr>
            <a:xfrm flipH="false" flipV="false" rot="0">
              <a:off x="0" y="14191164"/>
              <a:ext cx="7422312" cy="4072994"/>
            </a:xfrm>
            <a:custGeom>
              <a:avLst/>
              <a:gdLst/>
              <a:ahLst/>
              <a:cxnLst/>
              <a:rect r="r" b="b" t="t" l="l"/>
              <a:pathLst>
                <a:path h="4072994" w="7422312">
                  <a:moveTo>
                    <a:pt x="0" y="0"/>
                  </a:moveTo>
                  <a:lnTo>
                    <a:pt x="7422312" y="0"/>
                  </a:lnTo>
                  <a:lnTo>
                    <a:pt x="7422312" y="4072994"/>
                  </a:lnTo>
                  <a:lnTo>
                    <a:pt x="0" y="407299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2" id="12"/>
            <p:cNvSpPr/>
            <p:nvPr/>
          </p:nvSpPr>
          <p:spPr>
            <a:xfrm flipH="false" flipV="false" rot="0">
              <a:off x="0" y="9455804"/>
              <a:ext cx="7422312" cy="4072994"/>
            </a:xfrm>
            <a:custGeom>
              <a:avLst/>
              <a:gdLst/>
              <a:ahLst/>
              <a:cxnLst/>
              <a:rect r="r" b="b" t="t" l="l"/>
              <a:pathLst>
                <a:path h="4072994" w="7422312">
                  <a:moveTo>
                    <a:pt x="0" y="0"/>
                  </a:moveTo>
                  <a:lnTo>
                    <a:pt x="7422312" y="0"/>
                  </a:lnTo>
                  <a:lnTo>
                    <a:pt x="7422312" y="4072994"/>
                  </a:lnTo>
                  <a:lnTo>
                    <a:pt x="0" y="407299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3" id="13"/>
            <p:cNvSpPr/>
            <p:nvPr/>
          </p:nvSpPr>
          <p:spPr>
            <a:xfrm flipH="false" flipV="false" rot="0">
              <a:off x="0" y="4735360"/>
              <a:ext cx="7422312" cy="4072994"/>
            </a:xfrm>
            <a:custGeom>
              <a:avLst/>
              <a:gdLst/>
              <a:ahLst/>
              <a:cxnLst/>
              <a:rect r="r" b="b" t="t" l="l"/>
              <a:pathLst>
                <a:path h="4072994" w="7422312">
                  <a:moveTo>
                    <a:pt x="0" y="0"/>
                  </a:moveTo>
                  <a:lnTo>
                    <a:pt x="7422312" y="0"/>
                  </a:lnTo>
                  <a:lnTo>
                    <a:pt x="7422312" y="4072994"/>
                  </a:lnTo>
                  <a:lnTo>
                    <a:pt x="0" y="407299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4" id="14"/>
            <p:cNvSpPr/>
            <p:nvPr/>
          </p:nvSpPr>
          <p:spPr>
            <a:xfrm flipH="false" flipV="false" rot="0">
              <a:off x="0" y="0"/>
              <a:ext cx="7422312" cy="4072994"/>
            </a:xfrm>
            <a:custGeom>
              <a:avLst/>
              <a:gdLst/>
              <a:ahLst/>
              <a:cxnLst/>
              <a:rect r="r" b="b" t="t" l="l"/>
              <a:pathLst>
                <a:path h="4072994" w="7422312">
                  <a:moveTo>
                    <a:pt x="0" y="0"/>
                  </a:moveTo>
                  <a:lnTo>
                    <a:pt x="7422312" y="0"/>
                  </a:lnTo>
                  <a:lnTo>
                    <a:pt x="7422312" y="4072994"/>
                  </a:lnTo>
                  <a:lnTo>
                    <a:pt x="0" y="407299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1316734"/>
            <a:ext cx="7441996" cy="443225"/>
            <a:chOff x="0" y="0"/>
            <a:chExt cx="1960032" cy="116734"/>
          </a:xfrm>
        </p:grpSpPr>
        <p:sp>
          <p:nvSpPr>
            <p:cNvPr name="Freeform 3" id="3"/>
            <p:cNvSpPr/>
            <p:nvPr/>
          </p:nvSpPr>
          <p:spPr>
            <a:xfrm flipH="false" flipV="false" rot="0">
              <a:off x="0" y="0"/>
              <a:ext cx="1960032" cy="116734"/>
            </a:xfrm>
            <a:custGeom>
              <a:avLst/>
              <a:gdLst/>
              <a:ahLst/>
              <a:cxnLst/>
              <a:rect r="r" b="b" t="t" l="l"/>
              <a:pathLst>
                <a:path h="116734" w="1960032">
                  <a:moveTo>
                    <a:pt x="0" y="0"/>
                  </a:moveTo>
                  <a:lnTo>
                    <a:pt x="1960032" y="0"/>
                  </a:lnTo>
                  <a:lnTo>
                    <a:pt x="1960032" y="116734"/>
                  </a:lnTo>
                  <a:lnTo>
                    <a:pt x="0" y="116734"/>
                  </a:lnTo>
                  <a:close/>
                </a:path>
              </a:pathLst>
            </a:custGeom>
            <a:solidFill>
              <a:srgbClr val="FD828D"/>
            </a:solidFill>
          </p:spPr>
        </p:sp>
        <p:sp>
          <p:nvSpPr>
            <p:cNvPr name="TextBox 4" id="4"/>
            <p:cNvSpPr txBox="true"/>
            <p:nvPr/>
          </p:nvSpPr>
          <p:spPr>
            <a:xfrm>
              <a:off x="0" y="-38100"/>
              <a:ext cx="1960032" cy="154834"/>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028700" y="2231134"/>
            <a:ext cx="7441996" cy="443225"/>
            <a:chOff x="0" y="0"/>
            <a:chExt cx="1960032" cy="116734"/>
          </a:xfrm>
        </p:grpSpPr>
        <p:sp>
          <p:nvSpPr>
            <p:cNvPr name="Freeform 6" id="6"/>
            <p:cNvSpPr/>
            <p:nvPr/>
          </p:nvSpPr>
          <p:spPr>
            <a:xfrm flipH="false" flipV="false" rot="0">
              <a:off x="0" y="0"/>
              <a:ext cx="1960032" cy="116734"/>
            </a:xfrm>
            <a:custGeom>
              <a:avLst/>
              <a:gdLst/>
              <a:ahLst/>
              <a:cxnLst/>
              <a:rect r="r" b="b" t="t" l="l"/>
              <a:pathLst>
                <a:path h="116734" w="1960032">
                  <a:moveTo>
                    <a:pt x="0" y="0"/>
                  </a:moveTo>
                  <a:lnTo>
                    <a:pt x="1960032" y="0"/>
                  </a:lnTo>
                  <a:lnTo>
                    <a:pt x="1960032" y="116734"/>
                  </a:lnTo>
                  <a:lnTo>
                    <a:pt x="0" y="116734"/>
                  </a:lnTo>
                  <a:close/>
                </a:path>
              </a:pathLst>
            </a:custGeom>
            <a:solidFill>
              <a:srgbClr val="FD828D"/>
            </a:solidFill>
          </p:spPr>
        </p:sp>
        <p:sp>
          <p:nvSpPr>
            <p:cNvPr name="TextBox 7" id="7"/>
            <p:cNvSpPr txBox="true"/>
            <p:nvPr/>
          </p:nvSpPr>
          <p:spPr>
            <a:xfrm>
              <a:off x="0" y="-38100"/>
              <a:ext cx="1960032" cy="154834"/>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9817304" y="1316734"/>
            <a:ext cx="7441996" cy="443225"/>
            <a:chOff x="0" y="0"/>
            <a:chExt cx="1960032" cy="116734"/>
          </a:xfrm>
        </p:grpSpPr>
        <p:sp>
          <p:nvSpPr>
            <p:cNvPr name="Freeform 9" id="9"/>
            <p:cNvSpPr/>
            <p:nvPr/>
          </p:nvSpPr>
          <p:spPr>
            <a:xfrm flipH="false" flipV="false" rot="0">
              <a:off x="0" y="0"/>
              <a:ext cx="1960032" cy="116734"/>
            </a:xfrm>
            <a:custGeom>
              <a:avLst/>
              <a:gdLst/>
              <a:ahLst/>
              <a:cxnLst/>
              <a:rect r="r" b="b" t="t" l="l"/>
              <a:pathLst>
                <a:path h="116734" w="1960032">
                  <a:moveTo>
                    <a:pt x="0" y="0"/>
                  </a:moveTo>
                  <a:lnTo>
                    <a:pt x="1960032" y="0"/>
                  </a:lnTo>
                  <a:lnTo>
                    <a:pt x="1960032" y="116734"/>
                  </a:lnTo>
                  <a:lnTo>
                    <a:pt x="0" y="116734"/>
                  </a:lnTo>
                  <a:close/>
                </a:path>
              </a:pathLst>
            </a:custGeom>
            <a:solidFill>
              <a:srgbClr val="5CDEE6"/>
            </a:solidFill>
          </p:spPr>
        </p:sp>
        <p:sp>
          <p:nvSpPr>
            <p:cNvPr name="TextBox 10" id="10"/>
            <p:cNvSpPr txBox="true"/>
            <p:nvPr/>
          </p:nvSpPr>
          <p:spPr>
            <a:xfrm>
              <a:off x="0" y="-38100"/>
              <a:ext cx="1960032" cy="154834"/>
            </a:xfrm>
            <a:prstGeom prst="rect">
              <a:avLst/>
            </a:prstGeom>
          </p:spPr>
          <p:txBody>
            <a:bodyPr anchor="ctr" rtlCol="false" tIns="50800" lIns="50800" bIns="50800" rIns="50800"/>
            <a:lstStyle/>
            <a:p>
              <a:pPr algn="ctr">
                <a:lnSpc>
                  <a:spcPts val="2659"/>
                </a:lnSpc>
                <a:spcBef>
                  <a:spcPct val="0"/>
                </a:spcBef>
              </a:pPr>
            </a:p>
          </p:txBody>
        </p:sp>
      </p:grpSp>
      <p:grpSp>
        <p:nvGrpSpPr>
          <p:cNvPr name="Group 11" id="11"/>
          <p:cNvGrpSpPr/>
          <p:nvPr/>
        </p:nvGrpSpPr>
        <p:grpSpPr>
          <a:xfrm rot="0">
            <a:off x="9817304" y="2231134"/>
            <a:ext cx="7441996" cy="443225"/>
            <a:chOff x="0" y="0"/>
            <a:chExt cx="1960032" cy="116734"/>
          </a:xfrm>
        </p:grpSpPr>
        <p:sp>
          <p:nvSpPr>
            <p:cNvPr name="Freeform 12" id="12"/>
            <p:cNvSpPr/>
            <p:nvPr/>
          </p:nvSpPr>
          <p:spPr>
            <a:xfrm flipH="false" flipV="false" rot="0">
              <a:off x="0" y="0"/>
              <a:ext cx="1960032" cy="116734"/>
            </a:xfrm>
            <a:custGeom>
              <a:avLst/>
              <a:gdLst/>
              <a:ahLst/>
              <a:cxnLst/>
              <a:rect r="r" b="b" t="t" l="l"/>
              <a:pathLst>
                <a:path h="116734" w="1960032">
                  <a:moveTo>
                    <a:pt x="0" y="0"/>
                  </a:moveTo>
                  <a:lnTo>
                    <a:pt x="1960032" y="0"/>
                  </a:lnTo>
                  <a:lnTo>
                    <a:pt x="1960032" y="116734"/>
                  </a:lnTo>
                  <a:lnTo>
                    <a:pt x="0" y="116734"/>
                  </a:lnTo>
                  <a:close/>
                </a:path>
              </a:pathLst>
            </a:custGeom>
            <a:solidFill>
              <a:srgbClr val="5CDEE6"/>
            </a:solidFill>
          </p:spPr>
        </p:sp>
        <p:sp>
          <p:nvSpPr>
            <p:cNvPr name="TextBox 13" id="13"/>
            <p:cNvSpPr txBox="true"/>
            <p:nvPr/>
          </p:nvSpPr>
          <p:spPr>
            <a:xfrm>
              <a:off x="0" y="-38100"/>
              <a:ext cx="1960032" cy="154834"/>
            </a:xfrm>
            <a:prstGeom prst="rect">
              <a:avLst/>
            </a:prstGeom>
          </p:spPr>
          <p:txBody>
            <a:bodyPr anchor="ctr" rtlCol="false" tIns="50800" lIns="50800" bIns="50800" rIns="50800"/>
            <a:lstStyle/>
            <a:p>
              <a:pPr algn="ctr">
                <a:lnSpc>
                  <a:spcPts val="2659"/>
                </a:lnSpc>
                <a:spcBef>
                  <a:spcPct val="0"/>
                </a:spcBef>
              </a:pPr>
            </a:p>
          </p:txBody>
        </p:sp>
      </p:grpSp>
      <p:sp>
        <p:nvSpPr>
          <p:cNvPr name="TextBox 14" id="14"/>
          <p:cNvSpPr txBox="true"/>
          <p:nvPr/>
        </p:nvSpPr>
        <p:spPr>
          <a:xfrm rot="0">
            <a:off x="9817304" y="836033"/>
            <a:ext cx="8130139" cy="1838325"/>
          </a:xfrm>
          <a:prstGeom prst="rect">
            <a:avLst/>
          </a:prstGeom>
        </p:spPr>
        <p:txBody>
          <a:bodyPr anchor="t" rtlCol="false" tIns="0" lIns="0" bIns="0" rIns="0">
            <a:spAutoFit/>
          </a:bodyPr>
          <a:lstStyle/>
          <a:p>
            <a:pPr algn="l" marL="0" indent="0" lvl="0">
              <a:lnSpc>
                <a:spcPts val="7200"/>
              </a:lnSpc>
              <a:spcBef>
                <a:spcPct val="0"/>
              </a:spcBef>
            </a:pPr>
            <a:r>
              <a:rPr lang="en-US" sz="6000" spc="336">
                <a:solidFill>
                  <a:srgbClr val="000000"/>
                </a:solidFill>
                <a:latin typeface="Gotham Condensed Bold"/>
              </a:rPr>
              <a:t>6.3. Gerenciamento do progresso e desempenho</a:t>
            </a:r>
          </a:p>
        </p:txBody>
      </p:sp>
      <p:sp>
        <p:nvSpPr>
          <p:cNvPr name="TextBox 15" id="15"/>
          <p:cNvSpPr txBox="true"/>
          <p:nvPr/>
        </p:nvSpPr>
        <p:spPr>
          <a:xfrm rot="0">
            <a:off x="1028700" y="836033"/>
            <a:ext cx="8333874" cy="1838325"/>
          </a:xfrm>
          <a:prstGeom prst="rect">
            <a:avLst/>
          </a:prstGeom>
        </p:spPr>
        <p:txBody>
          <a:bodyPr anchor="t" rtlCol="false" tIns="0" lIns="0" bIns="0" rIns="0">
            <a:spAutoFit/>
          </a:bodyPr>
          <a:lstStyle/>
          <a:p>
            <a:pPr algn="l" marL="0" indent="0" lvl="0">
              <a:lnSpc>
                <a:spcPts val="7200"/>
              </a:lnSpc>
              <a:spcBef>
                <a:spcPct val="0"/>
              </a:spcBef>
            </a:pPr>
            <a:r>
              <a:rPr lang="en-US" sz="6000" spc="336">
                <a:solidFill>
                  <a:srgbClr val="000000"/>
                </a:solidFill>
                <a:latin typeface="Gotham Condensed Bold"/>
              </a:rPr>
              <a:t>6.2.3. Mapeamento do fluxo de trabalho</a:t>
            </a:r>
          </a:p>
        </p:txBody>
      </p:sp>
      <p:sp>
        <p:nvSpPr>
          <p:cNvPr name="TextBox 16" id="16"/>
          <p:cNvSpPr txBox="true"/>
          <p:nvPr/>
        </p:nvSpPr>
        <p:spPr>
          <a:xfrm rot="0">
            <a:off x="1028700" y="2870573"/>
            <a:ext cx="7441996" cy="4358640"/>
          </a:xfrm>
          <a:prstGeom prst="rect">
            <a:avLst/>
          </a:prstGeom>
        </p:spPr>
        <p:txBody>
          <a:bodyPr anchor="t" rtlCol="false" tIns="0" lIns="0" bIns="0" rIns="0">
            <a:spAutoFit/>
          </a:bodyPr>
          <a:lstStyle/>
          <a:p>
            <a:pPr algn="l">
              <a:lnSpc>
                <a:spcPts val="3899"/>
              </a:lnSpc>
            </a:pPr>
            <a:r>
              <a:rPr lang="en-US" sz="2599">
                <a:solidFill>
                  <a:srgbClr val="000000"/>
                </a:solidFill>
                <a:latin typeface="Public Sans"/>
              </a:rPr>
              <a:t>O Kanban é um método evolucionário, desse modo, conhecer e mapear o fluxo atual agrega mais valor ao time do que redesenhar o processo. Nosso primeiro passo nessa jornada é auxiliar o time na compreensão e definição do fluxo de trabalho. Importante que esse exercício não seja feito apenas com o time, mas como um time.</a:t>
            </a:r>
          </a:p>
          <a:p>
            <a:pPr algn="l" marL="0" indent="0" lvl="0">
              <a:lnSpc>
                <a:spcPts val="3899"/>
              </a:lnSpc>
              <a:spcBef>
                <a:spcPct val="0"/>
              </a:spcBef>
            </a:pPr>
          </a:p>
        </p:txBody>
      </p:sp>
      <p:grpSp>
        <p:nvGrpSpPr>
          <p:cNvPr name="Group 17" id="17"/>
          <p:cNvGrpSpPr/>
          <p:nvPr/>
        </p:nvGrpSpPr>
        <p:grpSpPr>
          <a:xfrm rot="0">
            <a:off x="1028700" y="6876788"/>
            <a:ext cx="7441996" cy="2198370"/>
            <a:chOff x="0" y="0"/>
            <a:chExt cx="1960032" cy="578995"/>
          </a:xfrm>
        </p:grpSpPr>
        <p:sp>
          <p:nvSpPr>
            <p:cNvPr name="Freeform 18" id="18"/>
            <p:cNvSpPr/>
            <p:nvPr/>
          </p:nvSpPr>
          <p:spPr>
            <a:xfrm flipH="false" flipV="false" rot="0">
              <a:off x="0" y="0"/>
              <a:ext cx="1960032" cy="578995"/>
            </a:xfrm>
            <a:custGeom>
              <a:avLst/>
              <a:gdLst/>
              <a:ahLst/>
              <a:cxnLst/>
              <a:rect r="r" b="b" t="t" l="l"/>
              <a:pathLst>
                <a:path h="578995" w="1960032">
                  <a:moveTo>
                    <a:pt x="0" y="0"/>
                  </a:moveTo>
                  <a:lnTo>
                    <a:pt x="1960032" y="0"/>
                  </a:lnTo>
                  <a:lnTo>
                    <a:pt x="1960032" y="578995"/>
                  </a:lnTo>
                  <a:lnTo>
                    <a:pt x="0" y="578995"/>
                  </a:lnTo>
                  <a:close/>
                </a:path>
              </a:pathLst>
            </a:custGeom>
            <a:solidFill>
              <a:srgbClr val="FFD1D5"/>
            </a:solidFill>
          </p:spPr>
        </p:sp>
        <p:sp>
          <p:nvSpPr>
            <p:cNvPr name="TextBox 19" id="19"/>
            <p:cNvSpPr txBox="true"/>
            <p:nvPr/>
          </p:nvSpPr>
          <p:spPr>
            <a:xfrm>
              <a:off x="0" y="-38100"/>
              <a:ext cx="1960032" cy="617095"/>
            </a:xfrm>
            <a:prstGeom prst="rect">
              <a:avLst/>
            </a:prstGeom>
          </p:spPr>
          <p:txBody>
            <a:bodyPr anchor="ctr" rtlCol="false" tIns="50800" lIns="50800" bIns="50800" rIns="50800"/>
            <a:lstStyle/>
            <a:p>
              <a:pPr algn="ctr">
                <a:lnSpc>
                  <a:spcPts val="2659"/>
                </a:lnSpc>
                <a:spcBef>
                  <a:spcPct val="0"/>
                </a:spcBef>
              </a:pPr>
            </a:p>
          </p:txBody>
        </p:sp>
      </p:grpSp>
      <p:grpSp>
        <p:nvGrpSpPr>
          <p:cNvPr name="Group 20" id="20"/>
          <p:cNvGrpSpPr/>
          <p:nvPr/>
        </p:nvGrpSpPr>
        <p:grpSpPr>
          <a:xfrm rot="0">
            <a:off x="9817304" y="6876788"/>
            <a:ext cx="7441996" cy="2198370"/>
            <a:chOff x="0" y="0"/>
            <a:chExt cx="1960032" cy="578995"/>
          </a:xfrm>
        </p:grpSpPr>
        <p:sp>
          <p:nvSpPr>
            <p:cNvPr name="Freeform 21" id="21"/>
            <p:cNvSpPr/>
            <p:nvPr/>
          </p:nvSpPr>
          <p:spPr>
            <a:xfrm flipH="false" flipV="false" rot="0">
              <a:off x="0" y="0"/>
              <a:ext cx="1960032" cy="578995"/>
            </a:xfrm>
            <a:custGeom>
              <a:avLst/>
              <a:gdLst/>
              <a:ahLst/>
              <a:cxnLst/>
              <a:rect r="r" b="b" t="t" l="l"/>
              <a:pathLst>
                <a:path h="578995" w="1960032">
                  <a:moveTo>
                    <a:pt x="0" y="0"/>
                  </a:moveTo>
                  <a:lnTo>
                    <a:pt x="1960032" y="0"/>
                  </a:lnTo>
                  <a:lnTo>
                    <a:pt x="1960032" y="578995"/>
                  </a:lnTo>
                  <a:lnTo>
                    <a:pt x="0" y="578995"/>
                  </a:lnTo>
                  <a:close/>
                </a:path>
              </a:pathLst>
            </a:custGeom>
            <a:solidFill>
              <a:srgbClr val="D8F7F8"/>
            </a:solidFill>
          </p:spPr>
        </p:sp>
        <p:sp>
          <p:nvSpPr>
            <p:cNvPr name="TextBox 22" id="22"/>
            <p:cNvSpPr txBox="true"/>
            <p:nvPr/>
          </p:nvSpPr>
          <p:spPr>
            <a:xfrm>
              <a:off x="0" y="-38100"/>
              <a:ext cx="1960032" cy="617095"/>
            </a:xfrm>
            <a:prstGeom prst="rect">
              <a:avLst/>
            </a:prstGeom>
          </p:spPr>
          <p:txBody>
            <a:bodyPr anchor="ctr" rtlCol="false" tIns="50800" lIns="50800" bIns="50800" rIns="50800"/>
            <a:lstStyle/>
            <a:p>
              <a:pPr algn="ctr">
                <a:lnSpc>
                  <a:spcPts val="2659"/>
                </a:lnSpc>
                <a:spcBef>
                  <a:spcPct val="0"/>
                </a:spcBef>
              </a:pPr>
            </a:p>
          </p:txBody>
        </p:sp>
      </p:grpSp>
      <p:sp>
        <p:nvSpPr>
          <p:cNvPr name="TextBox 23" id="23"/>
          <p:cNvSpPr txBox="true"/>
          <p:nvPr/>
        </p:nvSpPr>
        <p:spPr>
          <a:xfrm rot="0">
            <a:off x="9817304" y="3055358"/>
            <a:ext cx="7441996" cy="3872865"/>
          </a:xfrm>
          <a:prstGeom prst="rect">
            <a:avLst/>
          </a:prstGeom>
        </p:spPr>
        <p:txBody>
          <a:bodyPr anchor="t" rtlCol="false" tIns="0" lIns="0" bIns="0" rIns="0">
            <a:spAutoFit/>
          </a:bodyPr>
          <a:lstStyle/>
          <a:p>
            <a:pPr algn="l">
              <a:lnSpc>
                <a:spcPts val="3899"/>
              </a:lnSpc>
            </a:pPr>
            <a:r>
              <a:rPr lang="en-US" sz="2599">
                <a:solidFill>
                  <a:srgbClr val="000000"/>
                </a:solidFill>
                <a:latin typeface="Public Sans"/>
              </a:rPr>
              <a:t>No Kanban, o controle do trabalho é baseado nos limites de trabalho em progresso (WIP) estabelecidos para cada coluna do quadro. A equipe se concentra em concluir as tarefas antes de iniciar novas, evitando sobrecargas e mantendo um fluxo constante. O foco está em otimizar o fluxo de trabalho e evitar gargalos.</a:t>
            </a:r>
          </a:p>
          <a:p>
            <a:pPr algn="l" marL="0" indent="0" lvl="0">
              <a:lnSpc>
                <a:spcPts val="3899"/>
              </a:lnSpc>
              <a:spcBef>
                <a:spcPct val="0"/>
              </a:spcBef>
            </a:pPr>
          </a:p>
        </p:txBody>
      </p:sp>
      <p:grpSp>
        <p:nvGrpSpPr>
          <p:cNvPr name="Group 24" id="24"/>
          <p:cNvGrpSpPr/>
          <p:nvPr/>
        </p:nvGrpSpPr>
        <p:grpSpPr>
          <a:xfrm rot="5400000">
            <a:off x="6104467" y="-1363258"/>
            <a:ext cx="5566734" cy="27863242"/>
            <a:chOff x="0" y="0"/>
            <a:chExt cx="7422312" cy="37150989"/>
          </a:xfrm>
        </p:grpSpPr>
        <p:sp>
          <p:nvSpPr>
            <p:cNvPr name="Freeform 25" id="25"/>
            <p:cNvSpPr/>
            <p:nvPr/>
          </p:nvSpPr>
          <p:spPr>
            <a:xfrm flipH="false" flipV="false" rot="0">
              <a:off x="0" y="33077995"/>
              <a:ext cx="7422312" cy="4072994"/>
            </a:xfrm>
            <a:custGeom>
              <a:avLst/>
              <a:gdLst/>
              <a:ahLst/>
              <a:cxnLst/>
              <a:rect r="r" b="b" t="t" l="l"/>
              <a:pathLst>
                <a:path h="4072994" w="7422312">
                  <a:moveTo>
                    <a:pt x="0" y="0"/>
                  </a:moveTo>
                  <a:lnTo>
                    <a:pt x="7422312" y="0"/>
                  </a:lnTo>
                  <a:lnTo>
                    <a:pt x="7422312" y="4072994"/>
                  </a:lnTo>
                  <a:lnTo>
                    <a:pt x="0" y="407299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6" id="26"/>
            <p:cNvSpPr/>
            <p:nvPr/>
          </p:nvSpPr>
          <p:spPr>
            <a:xfrm flipH="false" flipV="false" rot="0">
              <a:off x="0" y="28352567"/>
              <a:ext cx="7422312" cy="4072994"/>
            </a:xfrm>
            <a:custGeom>
              <a:avLst/>
              <a:gdLst/>
              <a:ahLst/>
              <a:cxnLst/>
              <a:rect r="r" b="b" t="t" l="l"/>
              <a:pathLst>
                <a:path h="4072994" w="7422312">
                  <a:moveTo>
                    <a:pt x="0" y="0"/>
                  </a:moveTo>
                  <a:lnTo>
                    <a:pt x="7422312" y="0"/>
                  </a:lnTo>
                  <a:lnTo>
                    <a:pt x="7422312" y="4072994"/>
                  </a:lnTo>
                  <a:lnTo>
                    <a:pt x="0" y="407299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7" id="27"/>
            <p:cNvSpPr/>
            <p:nvPr/>
          </p:nvSpPr>
          <p:spPr>
            <a:xfrm flipH="false" flipV="false" rot="0">
              <a:off x="0" y="23627140"/>
              <a:ext cx="7422312" cy="4072994"/>
            </a:xfrm>
            <a:custGeom>
              <a:avLst/>
              <a:gdLst/>
              <a:ahLst/>
              <a:cxnLst/>
              <a:rect r="r" b="b" t="t" l="l"/>
              <a:pathLst>
                <a:path h="4072994" w="7422312">
                  <a:moveTo>
                    <a:pt x="0" y="0"/>
                  </a:moveTo>
                  <a:lnTo>
                    <a:pt x="7422312" y="0"/>
                  </a:lnTo>
                  <a:lnTo>
                    <a:pt x="7422312" y="4072993"/>
                  </a:lnTo>
                  <a:lnTo>
                    <a:pt x="0" y="407299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8" id="28"/>
            <p:cNvSpPr/>
            <p:nvPr/>
          </p:nvSpPr>
          <p:spPr>
            <a:xfrm flipH="false" flipV="false" rot="0">
              <a:off x="0" y="18901712"/>
              <a:ext cx="7422312" cy="4072994"/>
            </a:xfrm>
            <a:custGeom>
              <a:avLst/>
              <a:gdLst/>
              <a:ahLst/>
              <a:cxnLst/>
              <a:rect r="r" b="b" t="t" l="l"/>
              <a:pathLst>
                <a:path h="4072994" w="7422312">
                  <a:moveTo>
                    <a:pt x="0" y="0"/>
                  </a:moveTo>
                  <a:lnTo>
                    <a:pt x="7422312" y="0"/>
                  </a:lnTo>
                  <a:lnTo>
                    <a:pt x="7422312" y="4072994"/>
                  </a:lnTo>
                  <a:lnTo>
                    <a:pt x="0" y="407299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9" id="29"/>
            <p:cNvSpPr/>
            <p:nvPr/>
          </p:nvSpPr>
          <p:spPr>
            <a:xfrm flipH="false" flipV="false" rot="0">
              <a:off x="0" y="14176284"/>
              <a:ext cx="7422312" cy="4072994"/>
            </a:xfrm>
            <a:custGeom>
              <a:avLst/>
              <a:gdLst/>
              <a:ahLst/>
              <a:cxnLst/>
              <a:rect r="r" b="b" t="t" l="l"/>
              <a:pathLst>
                <a:path h="4072994" w="7422312">
                  <a:moveTo>
                    <a:pt x="0" y="0"/>
                  </a:moveTo>
                  <a:lnTo>
                    <a:pt x="7422312" y="0"/>
                  </a:lnTo>
                  <a:lnTo>
                    <a:pt x="7422312" y="4072994"/>
                  </a:lnTo>
                  <a:lnTo>
                    <a:pt x="0" y="407299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0" id="30"/>
            <p:cNvSpPr/>
            <p:nvPr/>
          </p:nvSpPr>
          <p:spPr>
            <a:xfrm flipH="false" flipV="false" rot="0">
              <a:off x="0" y="9450856"/>
              <a:ext cx="7422312" cy="4072994"/>
            </a:xfrm>
            <a:custGeom>
              <a:avLst/>
              <a:gdLst/>
              <a:ahLst/>
              <a:cxnLst/>
              <a:rect r="r" b="b" t="t" l="l"/>
              <a:pathLst>
                <a:path h="4072994" w="7422312">
                  <a:moveTo>
                    <a:pt x="0" y="0"/>
                  </a:moveTo>
                  <a:lnTo>
                    <a:pt x="7422312" y="0"/>
                  </a:lnTo>
                  <a:lnTo>
                    <a:pt x="7422312" y="4072994"/>
                  </a:lnTo>
                  <a:lnTo>
                    <a:pt x="0" y="407299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1" id="31"/>
            <p:cNvSpPr/>
            <p:nvPr/>
          </p:nvSpPr>
          <p:spPr>
            <a:xfrm flipH="false" flipV="false" rot="0">
              <a:off x="0" y="4725428"/>
              <a:ext cx="7422312" cy="4072994"/>
            </a:xfrm>
            <a:custGeom>
              <a:avLst/>
              <a:gdLst/>
              <a:ahLst/>
              <a:cxnLst/>
              <a:rect r="r" b="b" t="t" l="l"/>
              <a:pathLst>
                <a:path h="4072994" w="7422312">
                  <a:moveTo>
                    <a:pt x="0" y="0"/>
                  </a:moveTo>
                  <a:lnTo>
                    <a:pt x="7422312" y="0"/>
                  </a:lnTo>
                  <a:lnTo>
                    <a:pt x="7422312" y="4072994"/>
                  </a:lnTo>
                  <a:lnTo>
                    <a:pt x="0" y="407299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2" id="32"/>
            <p:cNvSpPr/>
            <p:nvPr/>
          </p:nvSpPr>
          <p:spPr>
            <a:xfrm flipH="false" flipV="false" rot="0">
              <a:off x="0" y="0"/>
              <a:ext cx="7422312" cy="4072994"/>
            </a:xfrm>
            <a:custGeom>
              <a:avLst/>
              <a:gdLst/>
              <a:ahLst/>
              <a:cxnLst/>
              <a:rect r="r" b="b" t="t" l="l"/>
              <a:pathLst>
                <a:path h="4072994" w="7422312">
                  <a:moveTo>
                    <a:pt x="0" y="0"/>
                  </a:moveTo>
                  <a:lnTo>
                    <a:pt x="7422312" y="0"/>
                  </a:lnTo>
                  <a:lnTo>
                    <a:pt x="7422312" y="4072994"/>
                  </a:lnTo>
                  <a:lnTo>
                    <a:pt x="0" y="407299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02004" y="1656854"/>
            <a:ext cx="7441996" cy="443225"/>
            <a:chOff x="0" y="0"/>
            <a:chExt cx="1960032" cy="116734"/>
          </a:xfrm>
        </p:grpSpPr>
        <p:sp>
          <p:nvSpPr>
            <p:cNvPr name="Freeform 3" id="3"/>
            <p:cNvSpPr/>
            <p:nvPr/>
          </p:nvSpPr>
          <p:spPr>
            <a:xfrm flipH="false" flipV="false" rot="0">
              <a:off x="0" y="0"/>
              <a:ext cx="1960032" cy="116734"/>
            </a:xfrm>
            <a:custGeom>
              <a:avLst/>
              <a:gdLst/>
              <a:ahLst/>
              <a:cxnLst/>
              <a:rect r="r" b="b" t="t" l="l"/>
              <a:pathLst>
                <a:path h="116734" w="1960032">
                  <a:moveTo>
                    <a:pt x="0" y="0"/>
                  </a:moveTo>
                  <a:lnTo>
                    <a:pt x="1960032" y="0"/>
                  </a:lnTo>
                  <a:lnTo>
                    <a:pt x="1960032" y="116734"/>
                  </a:lnTo>
                  <a:lnTo>
                    <a:pt x="0" y="116734"/>
                  </a:lnTo>
                  <a:close/>
                </a:path>
              </a:pathLst>
            </a:custGeom>
            <a:solidFill>
              <a:srgbClr val="E8A0FD"/>
            </a:solidFill>
          </p:spPr>
        </p:sp>
        <p:sp>
          <p:nvSpPr>
            <p:cNvPr name="TextBox 4" id="4"/>
            <p:cNvSpPr txBox="true"/>
            <p:nvPr/>
          </p:nvSpPr>
          <p:spPr>
            <a:xfrm>
              <a:off x="0" y="-38100"/>
              <a:ext cx="1960032" cy="154834"/>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9144000" y="1656854"/>
            <a:ext cx="7441996" cy="443225"/>
            <a:chOff x="0" y="0"/>
            <a:chExt cx="1960032" cy="116734"/>
          </a:xfrm>
        </p:grpSpPr>
        <p:sp>
          <p:nvSpPr>
            <p:cNvPr name="Freeform 6" id="6"/>
            <p:cNvSpPr/>
            <p:nvPr/>
          </p:nvSpPr>
          <p:spPr>
            <a:xfrm flipH="false" flipV="false" rot="0">
              <a:off x="0" y="0"/>
              <a:ext cx="1960032" cy="116734"/>
            </a:xfrm>
            <a:custGeom>
              <a:avLst/>
              <a:gdLst/>
              <a:ahLst/>
              <a:cxnLst/>
              <a:rect r="r" b="b" t="t" l="l"/>
              <a:pathLst>
                <a:path h="116734" w="1960032">
                  <a:moveTo>
                    <a:pt x="0" y="0"/>
                  </a:moveTo>
                  <a:lnTo>
                    <a:pt x="1960032" y="0"/>
                  </a:lnTo>
                  <a:lnTo>
                    <a:pt x="1960032" y="116734"/>
                  </a:lnTo>
                  <a:lnTo>
                    <a:pt x="0" y="116734"/>
                  </a:lnTo>
                  <a:close/>
                </a:path>
              </a:pathLst>
            </a:custGeom>
            <a:solidFill>
              <a:srgbClr val="FFBC88"/>
            </a:solidFill>
          </p:spPr>
        </p:sp>
        <p:sp>
          <p:nvSpPr>
            <p:cNvPr name="TextBox 7" id="7"/>
            <p:cNvSpPr txBox="true"/>
            <p:nvPr/>
          </p:nvSpPr>
          <p:spPr>
            <a:xfrm>
              <a:off x="0" y="-38100"/>
              <a:ext cx="1960032" cy="154834"/>
            </a:xfrm>
            <a:prstGeom prst="rect">
              <a:avLst/>
            </a:prstGeom>
          </p:spPr>
          <p:txBody>
            <a:bodyPr anchor="ctr" rtlCol="false" tIns="50800" lIns="50800" bIns="50800" rIns="50800"/>
            <a:lstStyle/>
            <a:p>
              <a:pPr algn="ctr">
                <a:lnSpc>
                  <a:spcPts val="2659"/>
                </a:lnSpc>
                <a:spcBef>
                  <a:spcPct val="0"/>
                </a:spcBef>
              </a:pPr>
            </a:p>
          </p:txBody>
        </p:sp>
      </p:grpSp>
      <p:sp>
        <p:nvSpPr>
          <p:cNvPr name="TextBox 8" id="8"/>
          <p:cNvSpPr txBox="true"/>
          <p:nvPr/>
        </p:nvSpPr>
        <p:spPr>
          <a:xfrm rot="0">
            <a:off x="1365352" y="2585854"/>
            <a:ext cx="7441996" cy="4848226"/>
          </a:xfrm>
          <a:prstGeom prst="rect">
            <a:avLst/>
          </a:prstGeom>
        </p:spPr>
        <p:txBody>
          <a:bodyPr anchor="t" rtlCol="false" tIns="0" lIns="0" bIns="0" rIns="0">
            <a:spAutoFit/>
          </a:bodyPr>
          <a:lstStyle/>
          <a:p>
            <a:pPr algn="l">
              <a:lnSpc>
                <a:spcPts val="4199"/>
              </a:lnSpc>
            </a:pPr>
            <a:r>
              <a:rPr lang="en-US" sz="2799">
                <a:solidFill>
                  <a:srgbClr val="000000"/>
                </a:solidFill>
                <a:latin typeface="Public Sans"/>
              </a:rPr>
              <a:t>No Kanban, o controle do trabalho é baseado nos limites de trabalho em progresso (WIP) estabelecidos para cada coluna do quadro. A equipe se concentra em concluir as tarefas antes de iniciar novas, evitando sobrecargas e mantendo um fluxo constante. O foco está em otimizar o fluxo de trabalho e evitar gargalos.</a:t>
            </a:r>
          </a:p>
          <a:p>
            <a:pPr algn="l" marL="0" indent="0" lvl="0">
              <a:lnSpc>
                <a:spcPts val="5549"/>
              </a:lnSpc>
              <a:spcBef>
                <a:spcPct val="0"/>
              </a:spcBef>
            </a:pPr>
          </a:p>
        </p:txBody>
      </p:sp>
      <p:grpSp>
        <p:nvGrpSpPr>
          <p:cNvPr name="Group 9" id="9"/>
          <p:cNvGrpSpPr/>
          <p:nvPr/>
        </p:nvGrpSpPr>
        <p:grpSpPr>
          <a:xfrm rot="0">
            <a:off x="1028700" y="7216908"/>
            <a:ext cx="8115300" cy="2198370"/>
            <a:chOff x="0" y="0"/>
            <a:chExt cx="2137363" cy="578995"/>
          </a:xfrm>
        </p:grpSpPr>
        <p:sp>
          <p:nvSpPr>
            <p:cNvPr name="Freeform 10" id="10"/>
            <p:cNvSpPr/>
            <p:nvPr/>
          </p:nvSpPr>
          <p:spPr>
            <a:xfrm flipH="false" flipV="false" rot="0">
              <a:off x="0" y="0"/>
              <a:ext cx="2137363" cy="578995"/>
            </a:xfrm>
            <a:custGeom>
              <a:avLst/>
              <a:gdLst/>
              <a:ahLst/>
              <a:cxnLst/>
              <a:rect r="r" b="b" t="t" l="l"/>
              <a:pathLst>
                <a:path h="578995" w="2137363">
                  <a:moveTo>
                    <a:pt x="0" y="0"/>
                  </a:moveTo>
                  <a:lnTo>
                    <a:pt x="2137363" y="0"/>
                  </a:lnTo>
                  <a:lnTo>
                    <a:pt x="2137363" y="578995"/>
                  </a:lnTo>
                  <a:lnTo>
                    <a:pt x="0" y="578995"/>
                  </a:lnTo>
                  <a:close/>
                </a:path>
              </a:pathLst>
            </a:custGeom>
            <a:solidFill>
              <a:srgbClr val="F4DEFA"/>
            </a:solidFill>
          </p:spPr>
        </p:sp>
        <p:sp>
          <p:nvSpPr>
            <p:cNvPr name="TextBox 11" id="11"/>
            <p:cNvSpPr txBox="true"/>
            <p:nvPr/>
          </p:nvSpPr>
          <p:spPr>
            <a:xfrm>
              <a:off x="0" y="-38100"/>
              <a:ext cx="2137363" cy="617095"/>
            </a:xfrm>
            <a:prstGeom prst="rect">
              <a:avLst/>
            </a:prstGeom>
          </p:spPr>
          <p:txBody>
            <a:bodyPr anchor="ctr" rtlCol="false" tIns="50800" lIns="50800" bIns="50800" rIns="50800"/>
            <a:lstStyle/>
            <a:p>
              <a:pPr algn="ctr">
                <a:lnSpc>
                  <a:spcPts val="2659"/>
                </a:lnSpc>
                <a:spcBef>
                  <a:spcPct val="0"/>
                </a:spcBef>
              </a:pPr>
            </a:p>
          </p:txBody>
        </p:sp>
      </p:grpSp>
      <p:grpSp>
        <p:nvGrpSpPr>
          <p:cNvPr name="Group 12" id="12"/>
          <p:cNvGrpSpPr/>
          <p:nvPr/>
        </p:nvGrpSpPr>
        <p:grpSpPr>
          <a:xfrm rot="0">
            <a:off x="9144000" y="7216908"/>
            <a:ext cx="8115300" cy="2198370"/>
            <a:chOff x="0" y="0"/>
            <a:chExt cx="2137363" cy="578995"/>
          </a:xfrm>
        </p:grpSpPr>
        <p:sp>
          <p:nvSpPr>
            <p:cNvPr name="Freeform 13" id="13"/>
            <p:cNvSpPr/>
            <p:nvPr/>
          </p:nvSpPr>
          <p:spPr>
            <a:xfrm flipH="false" flipV="false" rot="0">
              <a:off x="0" y="0"/>
              <a:ext cx="2137363" cy="578995"/>
            </a:xfrm>
            <a:custGeom>
              <a:avLst/>
              <a:gdLst/>
              <a:ahLst/>
              <a:cxnLst/>
              <a:rect r="r" b="b" t="t" l="l"/>
              <a:pathLst>
                <a:path h="578995" w="2137363">
                  <a:moveTo>
                    <a:pt x="0" y="0"/>
                  </a:moveTo>
                  <a:lnTo>
                    <a:pt x="2137363" y="0"/>
                  </a:lnTo>
                  <a:lnTo>
                    <a:pt x="2137363" y="578995"/>
                  </a:lnTo>
                  <a:lnTo>
                    <a:pt x="0" y="578995"/>
                  </a:lnTo>
                  <a:close/>
                </a:path>
              </a:pathLst>
            </a:custGeom>
            <a:solidFill>
              <a:srgbClr val="FFE8D5"/>
            </a:solidFill>
          </p:spPr>
        </p:sp>
        <p:sp>
          <p:nvSpPr>
            <p:cNvPr name="TextBox 14" id="14"/>
            <p:cNvSpPr txBox="true"/>
            <p:nvPr/>
          </p:nvSpPr>
          <p:spPr>
            <a:xfrm>
              <a:off x="0" y="-38100"/>
              <a:ext cx="2137363" cy="617095"/>
            </a:xfrm>
            <a:prstGeom prst="rect">
              <a:avLst/>
            </a:prstGeom>
          </p:spPr>
          <p:txBody>
            <a:bodyPr anchor="ctr" rtlCol="false" tIns="50800" lIns="50800" bIns="50800" rIns="50800"/>
            <a:lstStyle/>
            <a:p>
              <a:pPr algn="ctr">
                <a:lnSpc>
                  <a:spcPts val="2659"/>
                </a:lnSpc>
                <a:spcBef>
                  <a:spcPct val="0"/>
                </a:spcBef>
              </a:pPr>
            </a:p>
          </p:txBody>
        </p:sp>
      </p:grpSp>
      <p:grpSp>
        <p:nvGrpSpPr>
          <p:cNvPr name="Group 15" id="15"/>
          <p:cNvGrpSpPr/>
          <p:nvPr/>
        </p:nvGrpSpPr>
        <p:grpSpPr>
          <a:xfrm rot="5400000">
            <a:off x="6104467" y="-16200638"/>
            <a:ext cx="5566734" cy="27863242"/>
            <a:chOff x="0" y="0"/>
            <a:chExt cx="7422312" cy="37150989"/>
          </a:xfrm>
        </p:grpSpPr>
        <p:sp>
          <p:nvSpPr>
            <p:cNvPr name="Freeform 16" id="16"/>
            <p:cNvSpPr/>
            <p:nvPr/>
          </p:nvSpPr>
          <p:spPr>
            <a:xfrm flipH="false" flipV="false" rot="0">
              <a:off x="0" y="33077995"/>
              <a:ext cx="7422312" cy="4072994"/>
            </a:xfrm>
            <a:custGeom>
              <a:avLst/>
              <a:gdLst/>
              <a:ahLst/>
              <a:cxnLst/>
              <a:rect r="r" b="b" t="t" l="l"/>
              <a:pathLst>
                <a:path h="4072994" w="7422312">
                  <a:moveTo>
                    <a:pt x="0" y="0"/>
                  </a:moveTo>
                  <a:lnTo>
                    <a:pt x="7422312" y="0"/>
                  </a:lnTo>
                  <a:lnTo>
                    <a:pt x="7422312" y="4072994"/>
                  </a:lnTo>
                  <a:lnTo>
                    <a:pt x="0" y="407299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7" id="17"/>
            <p:cNvSpPr/>
            <p:nvPr/>
          </p:nvSpPr>
          <p:spPr>
            <a:xfrm flipH="false" flipV="false" rot="0">
              <a:off x="0" y="28352567"/>
              <a:ext cx="7422312" cy="4072994"/>
            </a:xfrm>
            <a:custGeom>
              <a:avLst/>
              <a:gdLst/>
              <a:ahLst/>
              <a:cxnLst/>
              <a:rect r="r" b="b" t="t" l="l"/>
              <a:pathLst>
                <a:path h="4072994" w="7422312">
                  <a:moveTo>
                    <a:pt x="0" y="0"/>
                  </a:moveTo>
                  <a:lnTo>
                    <a:pt x="7422312" y="0"/>
                  </a:lnTo>
                  <a:lnTo>
                    <a:pt x="7422312" y="4072994"/>
                  </a:lnTo>
                  <a:lnTo>
                    <a:pt x="0" y="407299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8" id="18"/>
            <p:cNvSpPr/>
            <p:nvPr/>
          </p:nvSpPr>
          <p:spPr>
            <a:xfrm flipH="false" flipV="false" rot="0">
              <a:off x="0" y="23627140"/>
              <a:ext cx="7422312" cy="4072994"/>
            </a:xfrm>
            <a:custGeom>
              <a:avLst/>
              <a:gdLst/>
              <a:ahLst/>
              <a:cxnLst/>
              <a:rect r="r" b="b" t="t" l="l"/>
              <a:pathLst>
                <a:path h="4072994" w="7422312">
                  <a:moveTo>
                    <a:pt x="0" y="0"/>
                  </a:moveTo>
                  <a:lnTo>
                    <a:pt x="7422312" y="0"/>
                  </a:lnTo>
                  <a:lnTo>
                    <a:pt x="7422312" y="4072993"/>
                  </a:lnTo>
                  <a:lnTo>
                    <a:pt x="0" y="407299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9" id="19"/>
            <p:cNvSpPr/>
            <p:nvPr/>
          </p:nvSpPr>
          <p:spPr>
            <a:xfrm flipH="false" flipV="false" rot="0">
              <a:off x="0" y="18901712"/>
              <a:ext cx="7422312" cy="4072994"/>
            </a:xfrm>
            <a:custGeom>
              <a:avLst/>
              <a:gdLst/>
              <a:ahLst/>
              <a:cxnLst/>
              <a:rect r="r" b="b" t="t" l="l"/>
              <a:pathLst>
                <a:path h="4072994" w="7422312">
                  <a:moveTo>
                    <a:pt x="0" y="0"/>
                  </a:moveTo>
                  <a:lnTo>
                    <a:pt x="7422312" y="0"/>
                  </a:lnTo>
                  <a:lnTo>
                    <a:pt x="7422312" y="4072994"/>
                  </a:lnTo>
                  <a:lnTo>
                    <a:pt x="0" y="407299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0" id="20"/>
            <p:cNvSpPr/>
            <p:nvPr/>
          </p:nvSpPr>
          <p:spPr>
            <a:xfrm flipH="false" flipV="false" rot="0">
              <a:off x="0" y="14176284"/>
              <a:ext cx="7422312" cy="4072994"/>
            </a:xfrm>
            <a:custGeom>
              <a:avLst/>
              <a:gdLst/>
              <a:ahLst/>
              <a:cxnLst/>
              <a:rect r="r" b="b" t="t" l="l"/>
              <a:pathLst>
                <a:path h="4072994" w="7422312">
                  <a:moveTo>
                    <a:pt x="0" y="0"/>
                  </a:moveTo>
                  <a:lnTo>
                    <a:pt x="7422312" y="0"/>
                  </a:lnTo>
                  <a:lnTo>
                    <a:pt x="7422312" y="4072994"/>
                  </a:lnTo>
                  <a:lnTo>
                    <a:pt x="0" y="407299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1" id="21"/>
            <p:cNvSpPr/>
            <p:nvPr/>
          </p:nvSpPr>
          <p:spPr>
            <a:xfrm flipH="false" flipV="false" rot="0">
              <a:off x="0" y="9450856"/>
              <a:ext cx="7422312" cy="4072994"/>
            </a:xfrm>
            <a:custGeom>
              <a:avLst/>
              <a:gdLst/>
              <a:ahLst/>
              <a:cxnLst/>
              <a:rect r="r" b="b" t="t" l="l"/>
              <a:pathLst>
                <a:path h="4072994" w="7422312">
                  <a:moveTo>
                    <a:pt x="0" y="0"/>
                  </a:moveTo>
                  <a:lnTo>
                    <a:pt x="7422312" y="0"/>
                  </a:lnTo>
                  <a:lnTo>
                    <a:pt x="7422312" y="4072994"/>
                  </a:lnTo>
                  <a:lnTo>
                    <a:pt x="0" y="407299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2" id="22"/>
            <p:cNvSpPr/>
            <p:nvPr/>
          </p:nvSpPr>
          <p:spPr>
            <a:xfrm flipH="false" flipV="false" rot="0">
              <a:off x="0" y="4725428"/>
              <a:ext cx="7422312" cy="4072994"/>
            </a:xfrm>
            <a:custGeom>
              <a:avLst/>
              <a:gdLst/>
              <a:ahLst/>
              <a:cxnLst/>
              <a:rect r="r" b="b" t="t" l="l"/>
              <a:pathLst>
                <a:path h="4072994" w="7422312">
                  <a:moveTo>
                    <a:pt x="0" y="0"/>
                  </a:moveTo>
                  <a:lnTo>
                    <a:pt x="7422312" y="0"/>
                  </a:lnTo>
                  <a:lnTo>
                    <a:pt x="7422312" y="4072994"/>
                  </a:lnTo>
                  <a:lnTo>
                    <a:pt x="0" y="407299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3" id="23"/>
            <p:cNvSpPr/>
            <p:nvPr/>
          </p:nvSpPr>
          <p:spPr>
            <a:xfrm flipH="false" flipV="false" rot="0">
              <a:off x="0" y="0"/>
              <a:ext cx="7422312" cy="4072994"/>
            </a:xfrm>
            <a:custGeom>
              <a:avLst/>
              <a:gdLst/>
              <a:ahLst/>
              <a:cxnLst/>
              <a:rect r="r" b="b" t="t" l="l"/>
              <a:pathLst>
                <a:path h="4072994" w="7422312">
                  <a:moveTo>
                    <a:pt x="0" y="0"/>
                  </a:moveTo>
                  <a:lnTo>
                    <a:pt x="7422312" y="0"/>
                  </a:lnTo>
                  <a:lnTo>
                    <a:pt x="7422312" y="4072994"/>
                  </a:lnTo>
                  <a:lnTo>
                    <a:pt x="0" y="407299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sp>
        <p:nvSpPr>
          <p:cNvPr name="Freeform 24" id="24"/>
          <p:cNvSpPr/>
          <p:nvPr/>
        </p:nvSpPr>
        <p:spPr>
          <a:xfrm flipH="false" flipV="false" rot="0">
            <a:off x="10526964" y="2000002"/>
            <a:ext cx="5349371" cy="5349371"/>
          </a:xfrm>
          <a:custGeom>
            <a:avLst/>
            <a:gdLst/>
            <a:ahLst/>
            <a:cxnLst/>
            <a:rect r="r" b="b" t="t" l="l"/>
            <a:pathLst>
              <a:path h="5349371" w="5349371">
                <a:moveTo>
                  <a:pt x="0" y="0"/>
                </a:moveTo>
                <a:lnTo>
                  <a:pt x="5349372" y="0"/>
                </a:lnTo>
                <a:lnTo>
                  <a:pt x="5349372" y="5349371"/>
                </a:lnTo>
                <a:lnTo>
                  <a:pt x="0" y="534937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25" id="25"/>
          <p:cNvSpPr txBox="true"/>
          <p:nvPr/>
        </p:nvSpPr>
        <p:spPr>
          <a:xfrm rot="0">
            <a:off x="1028700" y="1076077"/>
            <a:ext cx="17042095" cy="923925"/>
          </a:xfrm>
          <a:prstGeom prst="rect">
            <a:avLst/>
          </a:prstGeom>
        </p:spPr>
        <p:txBody>
          <a:bodyPr anchor="t" rtlCol="false" tIns="0" lIns="0" bIns="0" rIns="0">
            <a:spAutoFit/>
          </a:bodyPr>
          <a:lstStyle/>
          <a:p>
            <a:pPr algn="l" marL="0" indent="0" lvl="0">
              <a:lnSpc>
                <a:spcPts val="7200"/>
              </a:lnSpc>
              <a:spcBef>
                <a:spcPct val="0"/>
              </a:spcBef>
            </a:pPr>
            <a:r>
              <a:rPr lang="en-US" sz="6000" spc="336">
                <a:solidFill>
                  <a:srgbClr val="000000"/>
                </a:solidFill>
                <a:latin typeface="Gotham Condensed Bold"/>
              </a:rPr>
              <a:t>7. Design Thinking</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1330325"/>
            <a:ext cx="7859134" cy="2297406"/>
            <a:chOff x="0" y="0"/>
            <a:chExt cx="2069895" cy="605078"/>
          </a:xfrm>
        </p:grpSpPr>
        <p:sp>
          <p:nvSpPr>
            <p:cNvPr name="Freeform 3" id="3"/>
            <p:cNvSpPr/>
            <p:nvPr/>
          </p:nvSpPr>
          <p:spPr>
            <a:xfrm flipH="false" flipV="false" rot="0">
              <a:off x="0" y="0"/>
              <a:ext cx="2069896" cy="605078"/>
            </a:xfrm>
            <a:custGeom>
              <a:avLst/>
              <a:gdLst/>
              <a:ahLst/>
              <a:cxnLst/>
              <a:rect r="r" b="b" t="t" l="l"/>
              <a:pathLst>
                <a:path h="605078" w="2069896">
                  <a:moveTo>
                    <a:pt x="0" y="0"/>
                  </a:moveTo>
                  <a:lnTo>
                    <a:pt x="2069896" y="0"/>
                  </a:lnTo>
                  <a:lnTo>
                    <a:pt x="2069896" y="605078"/>
                  </a:lnTo>
                  <a:lnTo>
                    <a:pt x="0" y="605078"/>
                  </a:lnTo>
                  <a:close/>
                </a:path>
              </a:pathLst>
            </a:custGeom>
            <a:solidFill>
              <a:srgbClr val="F4DEFA"/>
            </a:solidFill>
          </p:spPr>
        </p:sp>
        <p:sp>
          <p:nvSpPr>
            <p:cNvPr name="TextBox 4" id="4"/>
            <p:cNvSpPr txBox="true"/>
            <p:nvPr/>
          </p:nvSpPr>
          <p:spPr>
            <a:xfrm>
              <a:off x="0" y="-38100"/>
              <a:ext cx="2069895" cy="643178"/>
            </a:xfrm>
            <a:prstGeom prst="rect">
              <a:avLst/>
            </a:prstGeom>
          </p:spPr>
          <p:txBody>
            <a:bodyPr anchor="ctr" rtlCol="false" tIns="50800" lIns="50800" bIns="50800" rIns="50800"/>
            <a:lstStyle/>
            <a:p>
              <a:pPr algn="ctr">
                <a:lnSpc>
                  <a:spcPts val="2659"/>
                </a:lnSpc>
                <a:spcBef>
                  <a:spcPct val="0"/>
                </a:spcBef>
              </a:pPr>
            </a:p>
          </p:txBody>
        </p:sp>
      </p:grpSp>
      <p:sp>
        <p:nvSpPr>
          <p:cNvPr name="TextBox 5" id="5"/>
          <p:cNvSpPr txBox="true"/>
          <p:nvPr/>
        </p:nvSpPr>
        <p:spPr>
          <a:xfrm rot="0">
            <a:off x="1506476" y="952500"/>
            <a:ext cx="6934318" cy="679450"/>
          </a:xfrm>
          <a:prstGeom prst="rect">
            <a:avLst/>
          </a:prstGeom>
        </p:spPr>
        <p:txBody>
          <a:bodyPr anchor="t" rtlCol="false" tIns="0" lIns="0" bIns="0" rIns="0">
            <a:spAutoFit/>
          </a:bodyPr>
          <a:lstStyle/>
          <a:p>
            <a:pPr algn="l">
              <a:lnSpc>
                <a:spcPts val="5599"/>
              </a:lnSpc>
            </a:pPr>
            <a:r>
              <a:rPr lang="en-US" sz="3999" spc="223">
                <a:solidFill>
                  <a:srgbClr val="000000"/>
                </a:solidFill>
                <a:latin typeface="Gotham Condensed Bold"/>
              </a:rPr>
              <a:t>7.1. DEFINIÇÃO</a:t>
            </a:r>
          </a:p>
        </p:txBody>
      </p:sp>
      <p:grpSp>
        <p:nvGrpSpPr>
          <p:cNvPr name="Group 6" id="6"/>
          <p:cNvGrpSpPr/>
          <p:nvPr/>
        </p:nvGrpSpPr>
        <p:grpSpPr>
          <a:xfrm rot="0">
            <a:off x="9400166" y="1330325"/>
            <a:ext cx="7859134" cy="2297406"/>
            <a:chOff x="0" y="0"/>
            <a:chExt cx="2069895" cy="605078"/>
          </a:xfrm>
        </p:grpSpPr>
        <p:sp>
          <p:nvSpPr>
            <p:cNvPr name="Freeform 7" id="7"/>
            <p:cNvSpPr/>
            <p:nvPr/>
          </p:nvSpPr>
          <p:spPr>
            <a:xfrm flipH="false" flipV="false" rot="0">
              <a:off x="0" y="0"/>
              <a:ext cx="2069896" cy="605078"/>
            </a:xfrm>
            <a:custGeom>
              <a:avLst/>
              <a:gdLst/>
              <a:ahLst/>
              <a:cxnLst/>
              <a:rect r="r" b="b" t="t" l="l"/>
              <a:pathLst>
                <a:path h="605078" w="2069896">
                  <a:moveTo>
                    <a:pt x="0" y="0"/>
                  </a:moveTo>
                  <a:lnTo>
                    <a:pt x="2069896" y="0"/>
                  </a:lnTo>
                  <a:lnTo>
                    <a:pt x="2069896" y="605078"/>
                  </a:lnTo>
                  <a:lnTo>
                    <a:pt x="0" y="605078"/>
                  </a:lnTo>
                  <a:close/>
                </a:path>
              </a:pathLst>
            </a:custGeom>
            <a:solidFill>
              <a:srgbClr val="F4DEFA"/>
            </a:solidFill>
          </p:spPr>
        </p:sp>
        <p:sp>
          <p:nvSpPr>
            <p:cNvPr name="TextBox 8" id="8"/>
            <p:cNvSpPr txBox="true"/>
            <p:nvPr/>
          </p:nvSpPr>
          <p:spPr>
            <a:xfrm>
              <a:off x="0" y="-38100"/>
              <a:ext cx="2069895" cy="643178"/>
            </a:xfrm>
            <a:prstGeom prst="rect">
              <a:avLst/>
            </a:prstGeom>
          </p:spPr>
          <p:txBody>
            <a:bodyPr anchor="ctr" rtlCol="false" tIns="50800" lIns="50800" bIns="50800" rIns="50800"/>
            <a:lstStyle/>
            <a:p>
              <a:pPr algn="ctr">
                <a:lnSpc>
                  <a:spcPts val="2659"/>
                </a:lnSpc>
                <a:spcBef>
                  <a:spcPct val="0"/>
                </a:spcBef>
              </a:pPr>
            </a:p>
          </p:txBody>
        </p:sp>
      </p:grpSp>
      <p:sp>
        <p:nvSpPr>
          <p:cNvPr name="TextBox 9" id="9"/>
          <p:cNvSpPr txBox="true"/>
          <p:nvPr/>
        </p:nvSpPr>
        <p:spPr>
          <a:xfrm rot="0">
            <a:off x="9877942" y="952500"/>
            <a:ext cx="6934318" cy="679450"/>
          </a:xfrm>
          <a:prstGeom prst="rect">
            <a:avLst/>
          </a:prstGeom>
        </p:spPr>
        <p:txBody>
          <a:bodyPr anchor="t" rtlCol="false" tIns="0" lIns="0" bIns="0" rIns="0">
            <a:spAutoFit/>
          </a:bodyPr>
          <a:lstStyle/>
          <a:p>
            <a:pPr algn="l">
              <a:lnSpc>
                <a:spcPts val="5599"/>
              </a:lnSpc>
            </a:pPr>
            <a:r>
              <a:rPr lang="en-US" sz="3999" spc="223">
                <a:solidFill>
                  <a:srgbClr val="000000"/>
                </a:solidFill>
                <a:latin typeface="Gotham Condensed Bold"/>
              </a:rPr>
              <a:t>7.2.2. IDEAÇÃO</a:t>
            </a:r>
          </a:p>
        </p:txBody>
      </p:sp>
      <p:grpSp>
        <p:nvGrpSpPr>
          <p:cNvPr name="Group 10" id="10"/>
          <p:cNvGrpSpPr/>
          <p:nvPr/>
        </p:nvGrpSpPr>
        <p:grpSpPr>
          <a:xfrm rot="0">
            <a:off x="1028700" y="4145610"/>
            <a:ext cx="7859134" cy="2297406"/>
            <a:chOff x="0" y="0"/>
            <a:chExt cx="2069895" cy="605078"/>
          </a:xfrm>
        </p:grpSpPr>
        <p:sp>
          <p:nvSpPr>
            <p:cNvPr name="Freeform 11" id="11"/>
            <p:cNvSpPr/>
            <p:nvPr/>
          </p:nvSpPr>
          <p:spPr>
            <a:xfrm flipH="false" flipV="false" rot="0">
              <a:off x="0" y="0"/>
              <a:ext cx="2069896" cy="605078"/>
            </a:xfrm>
            <a:custGeom>
              <a:avLst/>
              <a:gdLst/>
              <a:ahLst/>
              <a:cxnLst/>
              <a:rect r="r" b="b" t="t" l="l"/>
              <a:pathLst>
                <a:path h="605078" w="2069896">
                  <a:moveTo>
                    <a:pt x="0" y="0"/>
                  </a:moveTo>
                  <a:lnTo>
                    <a:pt x="2069896" y="0"/>
                  </a:lnTo>
                  <a:lnTo>
                    <a:pt x="2069896" y="605078"/>
                  </a:lnTo>
                  <a:lnTo>
                    <a:pt x="0" y="605078"/>
                  </a:lnTo>
                  <a:close/>
                </a:path>
              </a:pathLst>
            </a:custGeom>
            <a:solidFill>
              <a:srgbClr val="F4DEFA"/>
            </a:solidFill>
          </p:spPr>
        </p:sp>
        <p:sp>
          <p:nvSpPr>
            <p:cNvPr name="TextBox 12" id="12"/>
            <p:cNvSpPr txBox="true"/>
            <p:nvPr/>
          </p:nvSpPr>
          <p:spPr>
            <a:xfrm>
              <a:off x="0" y="-38100"/>
              <a:ext cx="2069895" cy="643178"/>
            </a:xfrm>
            <a:prstGeom prst="rect">
              <a:avLst/>
            </a:prstGeom>
          </p:spPr>
          <p:txBody>
            <a:bodyPr anchor="ctr" rtlCol="false" tIns="50800" lIns="50800" bIns="50800" rIns="50800"/>
            <a:lstStyle/>
            <a:p>
              <a:pPr algn="ctr">
                <a:lnSpc>
                  <a:spcPts val="2659"/>
                </a:lnSpc>
                <a:spcBef>
                  <a:spcPct val="0"/>
                </a:spcBef>
              </a:pPr>
            </a:p>
          </p:txBody>
        </p:sp>
      </p:grpSp>
      <p:sp>
        <p:nvSpPr>
          <p:cNvPr name="TextBox 13" id="13"/>
          <p:cNvSpPr txBox="true"/>
          <p:nvPr/>
        </p:nvSpPr>
        <p:spPr>
          <a:xfrm rot="0">
            <a:off x="1506476" y="3767785"/>
            <a:ext cx="6934318" cy="679450"/>
          </a:xfrm>
          <a:prstGeom prst="rect">
            <a:avLst/>
          </a:prstGeom>
        </p:spPr>
        <p:txBody>
          <a:bodyPr anchor="t" rtlCol="false" tIns="0" lIns="0" bIns="0" rIns="0">
            <a:spAutoFit/>
          </a:bodyPr>
          <a:lstStyle/>
          <a:p>
            <a:pPr algn="l">
              <a:lnSpc>
                <a:spcPts val="5599"/>
              </a:lnSpc>
            </a:pPr>
            <a:r>
              <a:rPr lang="en-US" sz="3999" spc="223">
                <a:solidFill>
                  <a:srgbClr val="000000"/>
                </a:solidFill>
                <a:latin typeface="Gotham Condensed Bold"/>
              </a:rPr>
              <a:t>7.2. ETAPAS</a:t>
            </a:r>
          </a:p>
        </p:txBody>
      </p:sp>
      <p:grpSp>
        <p:nvGrpSpPr>
          <p:cNvPr name="Group 14" id="14"/>
          <p:cNvGrpSpPr/>
          <p:nvPr/>
        </p:nvGrpSpPr>
        <p:grpSpPr>
          <a:xfrm rot="0">
            <a:off x="9400166" y="4145610"/>
            <a:ext cx="7859134" cy="2297406"/>
            <a:chOff x="0" y="0"/>
            <a:chExt cx="2069895" cy="605078"/>
          </a:xfrm>
        </p:grpSpPr>
        <p:sp>
          <p:nvSpPr>
            <p:cNvPr name="Freeform 15" id="15"/>
            <p:cNvSpPr/>
            <p:nvPr/>
          </p:nvSpPr>
          <p:spPr>
            <a:xfrm flipH="false" flipV="false" rot="0">
              <a:off x="0" y="0"/>
              <a:ext cx="2069896" cy="605078"/>
            </a:xfrm>
            <a:custGeom>
              <a:avLst/>
              <a:gdLst/>
              <a:ahLst/>
              <a:cxnLst/>
              <a:rect r="r" b="b" t="t" l="l"/>
              <a:pathLst>
                <a:path h="605078" w="2069896">
                  <a:moveTo>
                    <a:pt x="0" y="0"/>
                  </a:moveTo>
                  <a:lnTo>
                    <a:pt x="2069896" y="0"/>
                  </a:lnTo>
                  <a:lnTo>
                    <a:pt x="2069896" y="605078"/>
                  </a:lnTo>
                  <a:lnTo>
                    <a:pt x="0" y="605078"/>
                  </a:lnTo>
                  <a:close/>
                </a:path>
              </a:pathLst>
            </a:custGeom>
            <a:solidFill>
              <a:srgbClr val="F4DEFA"/>
            </a:solidFill>
          </p:spPr>
        </p:sp>
        <p:sp>
          <p:nvSpPr>
            <p:cNvPr name="TextBox 16" id="16"/>
            <p:cNvSpPr txBox="true"/>
            <p:nvPr/>
          </p:nvSpPr>
          <p:spPr>
            <a:xfrm>
              <a:off x="0" y="-38100"/>
              <a:ext cx="2069895" cy="643178"/>
            </a:xfrm>
            <a:prstGeom prst="rect">
              <a:avLst/>
            </a:prstGeom>
          </p:spPr>
          <p:txBody>
            <a:bodyPr anchor="ctr" rtlCol="false" tIns="50800" lIns="50800" bIns="50800" rIns="50800"/>
            <a:lstStyle/>
            <a:p>
              <a:pPr algn="ctr">
                <a:lnSpc>
                  <a:spcPts val="2659"/>
                </a:lnSpc>
                <a:spcBef>
                  <a:spcPct val="0"/>
                </a:spcBef>
              </a:pPr>
            </a:p>
          </p:txBody>
        </p:sp>
      </p:grpSp>
      <p:sp>
        <p:nvSpPr>
          <p:cNvPr name="TextBox 17" id="17"/>
          <p:cNvSpPr txBox="true"/>
          <p:nvPr/>
        </p:nvSpPr>
        <p:spPr>
          <a:xfrm rot="0">
            <a:off x="9877942" y="3767785"/>
            <a:ext cx="6934318" cy="679450"/>
          </a:xfrm>
          <a:prstGeom prst="rect">
            <a:avLst/>
          </a:prstGeom>
        </p:spPr>
        <p:txBody>
          <a:bodyPr anchor="t" rtlCol="false" tIns="0" lIns="0" bIns="0" rIns="0">
            <a:spAutoFit/>
          </a:bodyPr>
          <a:lstStyle/>
          <a:p>
            <a:pPr algn="l">
              <a:lnSpc>
                <a:spcPts val="5599"/>
              </a:lnSpc>
            </a:pPr>
            <a:r>
              <a:rPr lang="en-US" sz="3999" spc="223">
                <a:solidFill>
                  <a:srgbClr val="000000"/>
                </a:solidFill>
                <a:latin typeface="Gotham Condensed Bold"/>
              </a:rPr>
              <a:t>7.2.3. PROTOTIPAÇÃO</a:t>
            </a:r>
          </a:p>
        </p:txBody>
      </p:sp>
      <p:grpSp>
        <p:nvGrpSpPr>
          <p:cNvPr name="Group 18" id="18"/>
          <p:cNvGrpSpPr/>
          <p:nvPr/>
        </p:nvGrpSpPr>
        <p:grpSpPr>
          <a:xfrm rot="0">
            <a:off x="1028700" y="6963715"/>
            <a:ext cx="7859134" cy="2297406"/>
            <a:chOff x="0" y="0"/>
            <a:chExt cx="2069895" cy="605078"/>
          </a:xfrm>
        </p:grpSpPr>
        <p:sp>
          <p:nvSpPr>
            <p:cNvPr name="Freeform 19" id="19"/>
            <p:cNvSpPr/>
            <p:nvPr/>
          </p:nvSpPr>
          <p:spPr>
            <a:xfrm flipH="false" flipV="false" rot="0">
              <a:off x="0" y="0"/>
              <a:ext cx="2069896" cy="605078"/>
            </a:xfrm>
            <a:custGeom>
              <a:avLst/>
              <a:gdLst/>
              <a:ahLst/>
              <a:cxnLst/>
              <a:rect r="r" b="b" t="t" l="l"/>
              <a:pathLst>
                <a:path h="605078" w="2069896">
                  <a:moveTo>
                    <a:pt x="0" y="0"/>
                  </a:moveTo>
                  <a:lnTo>
                    <a:pt x="2069896" y="0"/>
                  </a:lnTo>
                  <a:lnTo>
                    <a:pt x="2069896" y="605078"/>
                  </a:lnTo>
                  <a:lnTo>
                    <a:pt x="0" y="605078"/>
                  </a:lnTo>
                  <a:close/>
                </a:path>
              </a:pathLst>
            </a:custGeom>
            <a:solidFill>
              <a:srgbClr val="F4DEFA"/>
            </a:solidFill>
          </p:spPr>
        </p:sp>
        <p:sp>
          <p:nvSpPr>
            <p:cNvPr name="TextBox 20" id="20"/>
            <p:cNvSpPr txBox="true"/>
            <p:nvPr/>
          </p:nvSpPr>
          <p:spPr>
            <a:xfrm>
              <a:off x="0" y="-38100"/>
              <a:ext cx="2069895" cy="643178"/>
            </a:xfrm>
            <a:prstGeom prst="rect">
              <a:avLst/>
            </a:prstGeom>
          </p:spPr>
          <p:txBody>
            <a:bodyPr anchor="ctr" rtlCol="false" tIns="50800" lIns="50800" bIns="50800" rIns="50800"/>
            <a:lstStyle/>
            <a:p>
              <a:pPr algn="ctr">
                <a:lnSpc>
                  <a:spcPts val="2659"/>
                </a:lnSpc>
                <a:spcBef>
                  <a:spcPct val="0"/>
                </a:spcBef>
              </a:pPr>
            </a:p>
          </p:txBody>
        </p:sp>
      </p:grpSp>
      <p:sp>
        <p:nvSpPr>
          <p:cNvPr name="TextBox 21" id="21"/>
          <p:cNvSpPr txBox="true"/>
          <p:nvPr/>
        </p:nvSpPr>
        <p:spPr>
          <a:xfrm rot="0">
            <a:off x="1506476" y="6585890"/>
            <a:ext cx="6934318" cy="679450"/>
          </a:xfrm>
          <a:prstGeom prst="rect">
            <a:avLst/>
          </a:prstGeom>
        </p:spPr>
        <p:txBody>
          <a:bodyPr anchor="t" rtlCol="false" tIns="0" lIns="0" bIns="0" rIns="0">
            <a:spAutoFit/>
          </a:bodyPr>
          <a:lstStyle/>
          <a:p>
            <a:pPr algn="l">
              <a:lnSpc>
                <a:spcPts val="5599"/>
              </a:lnSpc>
            </a:pPr>
            <a:r>
              <a:rPr lang="en-US" sz="3999" spc="223">
                <a:solidFill>
                  <a:srgbClr val="000000"/>
                </a:solidFill>
                <a:latin typeface="Gotham Condensed Bold"/>
              </a:rPr>
              <a:t>7.2.1. EMPATIA</a:t>
            </a:r>
          </a:p>
        </p:txBody>
      </p:sp>
      <p:grpSp>
        <p:nvGrpSpPr>
          <p:cNvPr name="Group 22" id="22"/>
          <p:cNvGrpSpPr/>
          <p:nvPr/>
        </p:nvGrpSpPr>
        <p:grpSpPr>
          <a:xfrm rot="0">
            <a:off x="9400166" y="6963715"/>
            <a:ext cx="7859134" cy="2297406"/>
            <a:chOff x="0" y="0"/>
            <a:chExt cx="2069895" cy="605078"/>
          </a:xfrm>
        </p:grpSpPr>
        <p:sp>
          <p:nvSpPr>
            <p:cNvPr name="Freeform 23" id="23"/>
            <p:cNvSpPr/>
            <p:nvPr/>
          </p:nvSpPr>
          <p:spPr>
            <a:xfrm flipH="false" flipV="false" rot="0">
              <a:off x="0" y="0"/>
              <a:ext cx="2069896" cy="605078"/>
            </a:xfrm>
            <a:custGeom>
              <a:avLst/>
              <a:gdLst/>
              <a:ahLst/>
              <a:cxnLst/>
              <a:rect r="r" b="b" t="t" l="l"/>
              <a:pathLst>
                <a:path h="605078" w="2069896">
                  <a:moveTo>
                    <a:pt x="0" y="0"/>
                  </a:moveTo>
                  <a:lnTo>
                    <a:pt x="2069896" y="0"/>
                  </a:lnTo>
                  <a:lnTo>
                    <a:pt x="2069896" y="605078"/>
                  </a:lnTo>
                  <a:lnTo>
                    <a:pt x="0" y="605078"/>
                  </a:lnTo>
                  <a:close/>
                </a:path>
              </a:pathLst>
            </a:custGeom>
            <a:solidFill>
              <a:srgbClr val="F4DEFA"/>
            </a:solidFill>
          </p:spPr>
        </p:sp>
        <p:sp>
          <p:nvSpPr>
            <p:cNvPr name="TextBox 24" id="24"/>
            <p:cNvSpPr txBox="true"/>
            <p:nvPr/>
          </p:nvSpPr>
          <p:spPr>
            <a:xfrm>
              <a:off x="0" y="-38100"/>
              <a:ext cx="2069895" cy="643178"/>
            </a:xfrm>
            <a:prstGeom prst="rect">
              <a:avLst/>
            </a:prstGeom>
          </p:spPr>
          <p:txBody>
            <a:bodyPr anchor="ctr" rtlCol="false" tIns="50800" lIns="50800" bIns="50800" rIns="50800"/>
            <a:lstStyle/>
            <a:p>
              <a:pPr algn="ctr">
                <a:lnSpc>
                  <a:spcPts val="2659"/>
                </a:lnSpc>
                <a:spcBef>
                  <a:spcPct val="0"/>
                </a:spcBef>
              </a:pPr>
            </a:p>
          </p:txBody>
        </p:sp>
      </p:grpSp>
      <p:sp>
        <p:nvSpPr>
          <p:cNvPr name="TextBox 25" id="25"/>
          <p:cNvSpPr txBox="true"/>
          <p:nvPr/>
        </p:nvSpPr>
        <p:spPr>
          <a:xfrm rot="0">
            <a:off x="9877942" y="6585890"/>
            <a:ext cx="6934318" cy="679450"/>
          </a:xfrm>
          <a:prstGeom prst="rect">
            <a:avLst/>
          </a:prstGeom>
        </p:spPr>
        <p:txBody>
          <a:bodyPr anchor="t" rtlCol="false" tIns="0" lIns="0" bIns="0" rIns="0">
            <a:spAutoFit/>
          </a:bodyPr>
          <a:lstStyle/>
          <a:p>
            <a:pPr algn="l">
              <a:lnSpc>
                <a:spcPts val="5599"/>
              </a:lnSpc>
            </a:pPr>
            <a:r>
              <a:rPr lang="en-US" sz="3999" spc="223">
                <a:solidFill>
                  <a:srgbClr val="000000"/>
                </a:solidFill>
                <a:latin typeface="Gotham Condensed Bold"/>
              </a:rPr>
              <a:t>7.2.4. TESTE</a:t>
            </a:r>
          </a:p>
        </p:txBody>
      </p:sp>
      <p:sp>
        <p:nvSpPr>
          <p:cNvPr name="TextBox 26" id="26"/>
          <p:cNvSpPr txBox="true"/>
          <p:nvPr/>
        </p:nvSpPr>
        <p:spPr>
          <a:xfrm rot="0">
            <a:off x="1491108" y="2089150"/>
            <a:ext cx="6934318" cy="782320"/>
          </a:xfrm>
          <a:prstGeom prst="rect">
            <a:avLst/>
          </a:prstGeom>
        </p:spPr>
        <p:txBody>
          <a:bodyPr anchor="t" rtlCol="false" tIns="0" lIns="0" bIns="0" rIns="0">
            <a:spAutoFit/>
          </a:bodyPr>
          <a:lstStyle/>
          <a:p>
            <a:pPr algn="l">
              <a:lnSpc>
                <a:spcPts val="3079"/>
              </a:lnSpc>
            </a:pPr>
            <a:r>
              <a:rPr lang="en-US" sz="2199">
                <a:solidFill>
                  <a:srgbClr val="000000"/>
                </a:solidFill>
                <a:latin typeface="Public Sans"/>
              </a:rPr>
              <a:t>É um modelo de pensamento que vai além da necessidade de criar um produto ou serviço.</a:t>
            </a:r>
          </a:p>
        </p:txBody>
      </p:sp>
      <p:grpSp>
        <p:nvGrpSpPr>
          <p:cNvPr name="Group 27" id="27"/>
          <p:cNvGrpSpPr/>
          <p:nvPr/>
        </p:nvGrpSpPr>
        <p:grpSpPr>
          <a:xfrm rot="5400000">
            <a:off x="6104467" y="-16200638"/>
            <a:ext cx="5566734" cy="27863242"/>
            <a:chOff x="0" y="0"/>
            <a:chExt cx="7422312" cy="37150989"/>
          </a:xfrm>
        </p:grpSpPr>
        <p:sp>
          <p:nvSpPr>
            <p:cNvPr name="Freeform 28" id="28"/>
            <p:cNvSpPr/>
            <p:nvPr/>
          </p:nvSpPr>
          <p:spPr>
            <a:xfrm flipH="false" flipV="false" rot="0">
              <a:off x="0" y="33077995"/>
              <a:ext cx="7422312" cy="4072994"/>
            </a:xfrm>
            <a:custGeom>
              <a:avLst/>
              <a:gdLst/>
              <a:ahLst/>
              <a:cxnLst/>
              <a:rect r="r" b="b" t="t" l="l"/>
              <a:pathLst>
                <a:path h="4072994" w="7422312">
                  <a:moveTo>
                    <a:pt x="0" y="0"/>
                  </a:moveTo>
                  <a:lnTo>
                    <a:pt x="7422312" y="0"/>
                  </a:lnTo>
                  <a:lnTo>
                    <a:pt x="7422312" y="4072994"/>
                  </a:lnTo>
                  <a:lnTo>
                    <a:pt x="0" y="407299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9" id="29"/>
            <p:cNvSpPr/>
            <p:nvPr/>
          </p:nvSpPr>
          <p:spPr>
            <a:xfrm flipH="false" flipV="false" rot="0">
              <a:off x="0" y="28352567"/>
              <a:ext cx="7422312" cy="4072994"/>
            </a:xfrm>
            <a:custGeom>
              <a:avLst/>
              <a:gdLst/>
              <a:ahLst/>
              <a:cxnLst/>
              <a:rect r="r" b="b" t="t" l="l"/>
              <a:pathLst>
                <a:path h="4072994" w="7422312">
                  <a:moveTo>
                    <a:pt x="0" y="0"/>
                  </a:moveTo>
                  <a:lnTo>
                    <a:pt x="7422312" y="0"/>
                  </a:lnTo>
                  <a:lnTo>
                    <a:pt x="7422312" y="4072994"/>
                  </a:lnTo>
                  <a:lnTo>
                    <a:pt x="0" y="407299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0" id="30"/>
            <p:cNvSpPr/>
            <p:nvPr/>
          </p:nvSpPr>
          <p:spPr>
            <a:xfrm flipH="false" flipV="false" rot="0">
              <a:off x="0" y="23627140"/>
              <a:ext cx="7422312" cy="4072994"/>
            </a:xfrm>
            <a:custGeom>
              <a:avLst/>
              <a:gdLst/>
              <a:ahLst/>
              <a:cxnLst/>
              <a:rect r="r" b="b" t="t" l="l"/>
              <a:pathLst>
                <a:path h="4072994" w="7422312">
                  <a:moveTo>
                    <a:pt x="0" y="0"/>
                  </a:moveTo>
                  <a:lnTo>
                    <a:pt x="7422312" y="0"/>
                  </a:lnTo>
                  <a:lnTo>
                    <a:pt x="7422312" y="4072993"/>
                  </a:lnTo>
                  <a:lnTo>
                    <a:pt x="0" y="407299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1" id="31"/>
            <p:cNvSpPr/>
            <p:nvPr/>
          </p:nvSpPr>
          <p:spPr>
            <a:xfrm flipH="false" flipV="false" rot="0">
              <a:off x="0" y="18901712"/>
              <a:ext cx="7422312" cy="4072994"/>
            </a:xfrm>
            <a:custGeom>
              <a:avLst/>
              <a:gdLst/>
              <a:ahLst/>
              <a:cxnLst/>
              <a:rect r="r" b="b" t="t" l="l"/>
              <a:pathLst>
                <a:path h="4072994" w="7422312">
                  <a:moveTo>
                    <a:pt x="0" y="0"/>
                  </a:moveTo>
                  <a:lnTo>
                    <a:pt x="7422312" y="0"/>
                  </a:lnTo>
                  <a:lnTo>
                    <a:pt x="7422312" y="4072994"/>
                  </a:lnTo>
                  <a:lnTo>
                    <a:pt x="0" y="407299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2" id="32"/>
            <p:cNvSpPr/>
            <p:nvPr/>
          </p:nvSpPr>
          <p:spPr>
            <a:xfrm flipH="false" flipV="false" rot="0">
              <a:off x="0" y="14176284"/>
              <a:ext cx="7422312" cy="4072994"/>
            </a:xfrm>
            <a:custGeom>
              <a:avLst/>
              <a:gdLst/>
              <a:ahLst/>
              <a:cxnLst/>
              <a:rect r="r" b="b" t="t" l="l"/>
              <a:pathLst>
                <a:path h="4072994" w="7422312">
                  <a:moveTo>
                    <a:pt x="0" y="0"/>
                  </a:moveTo>
                  <a:lnTo>
                    <a:pt x="7422312" y="0"/>
                  </a:lnTo>
                  <a:lnTo>
                    <a:pt x="7422312" y="4072994"/>
                  </a:lnTo>
                  <a:lnTo>
                    <a:pt x="0" y="407299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3" id="33"/>
            <p:cNvSpPr/>
            <p:nvPr/>
          </p:nvSpPr>
          <p:spPr>
            <a:xfrm flipH="false" flipV="false" rot="0">
              <a:off x="0" y="9450856"/>
              <a:ext cx="7422312" cy="4072994"/>
            </a:xfrm>
            <a:custGeom>
              <a:avLst/>
              <a:gdLst/>
              <a:ahLst/>
              <a:cxnLst/>
              <a:rect r="r" b="b" t="t" l="l"/>
              <a:pathLst>
                <a:path h="4072994" w="7422312">
                  <a:moveTo>
                    <a:pt x="0" y="0"/>
                  </a:moveTo>
                  <a:lnTo>
                    <a:pt x="7422312" y="0"/>
                  </a:lnTo>
                  <a:lnTo>
                    <a:pt x="7422312" y="4072994"/>
                  </a:lnTo>
                  <a:lnTo>
                    <a:pt x="0" y="407299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4" id="34"/>
            <p:cNvSpPr/>
            <p:nvPr/>
          </p:nvSpPr>
          <p:spPr>
            <a:xfrm flipH="false" flipV="false" rot="0">
              <a:off x="0" y="4725428"/>
              <a:ext cx="7422312" cy="4072994"/>
            </a:xfrm>
            <a:custGeom>
              <a:avLst/>
              <a:gdLst/>
              <a:ahLst/>
              <a:cxnLst/>
              <a:rect r="r" b="b" t="t" l="l"/>
              <a:pathLst>
                <a:path h="4072994" w="7422312">
                  <a:moveTo>
                    <a:pt x="0" y="0"/>
                  </a:moveTo>
                  <a:lnTo>
                    <a:pt x="7422312" y="0"/>
                  </a:lnTo>
                  <a:lnTo>
                    <a:pt x="7422312" y="4072994"/>
                  </a:lnTo>
                  <a:lnTo>
                    <a:pt x="0" y="407299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5" id="35"/>
            <p:cNvSpPr/>
            <p:nvPr/>
          </p:nvSpPr>
          <p:spPr>
            <a:xfrm flipH="false" flipV="false" rot="0">
              <a:off x="0" y="0"/>
              <a:ext cx="7422312" cy="4072994"/>
            </a:xfrm>
            <a:custGeom>
              <a:avLst/>
              <a:gdLst/>
              <a:ahLst/>
              <a:cxnLst/>
              <a:rect r="r" b="b" t="t" l="l"/>
              <a:pathLst>
                <a:path h="4072994" w="7422312">
                  <a:moveTo>
                    <a:pt x="0" y="0"/>
                  </a:moveTo>
                  <a:lnTo>
                    <a:pt x="7422312" y="0"/>
                  </a:lnTo>
                  <a:lnTo>
                    <a:pt x="7422312" y="4072994"/>
                  </a:lnTo>
                  <a:lnTo>
                    <a:pt x="0" y="407299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grpSp>
        <p:nvGrpSpPr>
          <p:cNvPr name="Group 36" id="36"/>
          <p:cNvGrpSpPr/>
          <p:nvPr/>
        </p:nvGrpSpPr>
        <p:grpSpPr>
          <a:xfrm rot="5400000">
            <a:off x="6104467" y="-1363258"/>
            <a:ext cx="5566734" cy="27863242"/>
            <a:chOff x="0" y="0"/>
            <a:chExt cx="7422312" cy="37150989"/>
          </a:xfrm>
        </p:grpSpPr>
        <p:sp>
          <p:nvSpPr>
            <p:cNvPr name="Freeform 37" id="37"/>
            <p:cNvSpPr/>
            <p:nvPr/>
          </p:nvSpPr>
          <p:spPr>
            <a:xfrm flipH="false" flipV="false" rot="0">
              <a:off x="0" y="33077995"/>
              <a:ext cx="7422312" cy="4072994"/>
            </a:xfrm>
            <a:custGeom>
              <a:avLst/>
              <a:gdLst/>
              <a:ahLst/>
              <a:cxnLst/>
              <a:rect r="r" b="b" t="t" l="l"/>
              <a:pathLst>
                <a:path h="4072994" w="7422312">
                  <a:moveTo>
                    <a:pt x="0" y="0"/>
                  </a:moveTo>
                  <a:lnTo>
                    <a:pt x="7422312" y="0"/>
                  </a:lnTo>
                  <a:lnTo>
                    <a:pt x="7422312" y="4072994"/>
                  </a:lnTo>
                  <a:lnTo>
                    <a:pt x="0" y="407299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8" id="38"/>
            <p:cNvSpPr/>
            <p:nvPr/>
          </p:nvSpPr>
          <p:spPr>
            <a:xfrm flipH="false" flipV="false" rot="0">
              <a:off x="0" y="28352567"/>
              <a:ext cx="7422312" cy="4072994"/>
            </a:xfrm>
            <a:custGeom>
              <a:avLst/>
              <a:gdLst/>
              <a:ahLst/>
              <a:cxnLst/>
              <a:rect r="r" b="b" t="t" l="l"/>
              <a:pathLst>
                <a:path h="4072994" w="7422312">
                  <a:moveTo>
                    <a:pt x="0" y="0"/>
                  </a:moveTo>
                  <a:lnTo>
                    <a:pt x="7422312" y="0"/>
                  </a:lnTo>
                  <a:lnTo>
                    <a:pt x="7422312" y="4072994"/>
                  </a:lnTo>
                  <a:lnTo>
                    <a:pt x="0" y="407299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9" id="39"/>
            <p:cNvSpPr/>
            <p:nvPr/>
          </p:nvSpPr>
          <p:spPr>
            <a:xfrm flipH="false" flipV="false" rot="0">
              <a:off x="0" y="23627140"/>
              <a:ext cx="7422312" cy="4072994"/>
            </a:xfrm>
            <a:custGeom>
              <a:avLst/>
              <a:gdLst/>
              <a:ahLst/>
              <a:cxnLst/>
              <a:rect r="r" b="b" t="t" l="l"/>
              <a:pathLst>
                <a:path h="4072994" w="7422312">
                  <a:moveTo>
                    <a:pt x="0" y="0"/>
                  </a:moveTo>
                  <a:lnTo>
                    <a:pt x="7422312" y="0"/>
                  </a:lnTo>
                  <a:lnTo>
                    <a:pt x="7422312" y="4072993"/>
                  </a:lnTo>
                  <a:lnTo>
                    <a:pt x="0" y="407299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0" id="40"/>
            <p:cNvSpPr/>
            <p:nvPr/>
          </p:nvSpPr>
          <p:spPr>
            <a:xfrm flipH="false" flipV="false" rot="0">
              <a:off x="0" y="18901712"/>
              <a:ext cx="7422312" cy="4072994"/>
            </a:xfrm>
            <a:custGeom>
              <a:avLst/>
              <a:gdLst/>
              <a:ahLst/>
              <a:cxnLst/>
              <a:rect r="r" b="b" t="t" l="l"/>
              <a:pathLst>
                <a:path h="4072994" w="7422312">
                  <a:moveTo>
                    <a:pt x="0" y="0"/>
                  </a:moveTo>
                  <a:lnTo>
                    <a:pt x="7422312" y="0"/>
                  </a:lnTo>
                  <a:lnTo>
                    <a:pt x="7422312" y="4072994"/>
                  </a:lnTo>
                  <a:lnTo>
                    <a:pt x="0" y="407299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1" id="41"/>
            <p:cNvSpPr/>
            <p:nvPr/>
          </p:nvSpPr>
          <p:spPr>
            <a:xfrm flipH="false" flipV="false" rot="0">
              <a:off x="0" y="14176284"/>
              <a:ext cx="7422312" cy="4072994"/>
            </a:xfrm>
            <a:custGeom>
              <a:avLst/>
              <a:gdLst/>
              <a:ahLst/>
              <a:cxnLst/>
              <a:rect r="r" b="b" t="t" l="l"/>
              <a:pathLst>
                <a:path h="4072994" w="7422312">
                  <a:moveTo>
                    <a:pt x="0" y="0"/>
                  </a:moveTo>
                  <a:lnTo>
                    <a:pt x="7422312" y="0"/>
                  </a:lnTo>
                  <a:lnTo>
                    <a:pt x="7422312" y="4072994"/>
                  </a:lnTo>
                  <a:lnTo>
                    <a:pt x="0" y="407299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2" id="42"/>
            <p:cNvSpPr/>
            <p:nvPr/>
          </p:nvSpPr>
          <p:spPr>
            <a:xfrm flipH="false" flipV="false" rot="0">
              <a:off x="0" y="9450856"/>
              <a:ext cx="7422312" cy="4072994"/>
            </a:xfrm>
            <a:custGeom>
              <a:avLst/>
              <a:gdLst/>
              <a:ahLst/>
              <a:cxnLst/>
              <a:rect r="r" b="b" t="t" l="l"/>
              <a:pathLst>
                <a:path h="4072994" w="7422312">
                  <a:moveTo>
                    <a:pt x="0" y="0"/>
                  </a:moveTo>
                  <a:lnTo>
                    <a:pt x="7422312" y="0"/>
                  </a:lnTo>
                  <a:lnTo>
                    <a:pt x="7422312" y="4072994"/>
                  </a:lnTo>
                  <a:lnTo>
                    <a:pt x="0" y="407299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3" id="43"/>
            <p:cNvSpPr/>
            <p:nvPr/>
          </p:nvSpPr>
          <p:spPr>
            <a:xfrm flipH="false" flipV="false" rot="0">
              <a:off x="0" y="4725428"/>
              <a:ext cx="7422312" cy="4072994"/>
            </a:xfrm>
            <a:custGeom>
              <a:avLst/>
              <a:gdLst/>
              <a:ahLst/>
              <a:cxnLst/>
              <a:rect r="r" b="b" t="t" l="l"/>
              <a:pathLst>
                <a:path h="4072994" w="7422312">
                  <a:moveTo>
                    <a:pt x="0" y="0"/>
                  </a:moveTo>
                  <a:lnTo>
                    <a:pt x="7422312" y="0"/>
                  </a:lnTo>
                  <a:lnTo>
                    <a:pt x="7422312" y="4072994"/>
                  </a:lnTo>
                  <a:lnTo>
                    <a:pt x="0" y="407299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4" id="44"/>
            <p:cNvSpPr/>
            <p:nvPr/>
          </p:nvSpPr>
          <p:spPr>
            <a:xfrm flipH="false" flipV="false" rot="0">
              <a:off x="0" y="0"/>
              <a:ext cx="7422312" cy="4072994"/>
            </a:xfrm>
            <a:custGeom>
              <a:avLst/>
              <a:gdLst/>
              <a:ahLst/>
              <a:cxnLst/>
              <a:rect r="r" b="b" t="t" l="l"/>
              <a:pathLst>
                <a:path h="4072994" w="7422312">
                  <a:moveTo>
                    <a:pt x="0" y="0"/>
                  </a:moveTo>
                  <a:lnTo>
                    <a:pt x="7422312" y="0"/>
                  </a:lnTo>
                  <a:lnTo>
                    <a:pt x="7422312" y="4072994"/>
                  </a:lnTo>
                  <a:lnTo>
                    <a:pt x="0" y="407299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sp>
        <p:nvSpPr>
          <p:cNvPr name="TextBox 45" id="45"/>
          <p:cNvSpPr txBox="true"/>
          <p:nvPr/>
        </p:nvSpPr>
        <p:spPr>
          <a:xfrm rot="0">
            <a:off x="1028700" y="4390085"/>
            <a:ext cx="6934318" cy="2344420"/>
          </a:xfrm>
          <a:prstGeom prst="rect">
            <a:avLst/>
          </a:prstGeom>
        </p:spPr>
        <p:txBody>
          <a:bodyPr anchor="t" rtlCol="false" tIns="0" lIns="0" bIns="0" rIns="0">
            <a:spAutoFit/>
          </a:bodyPr>
          <a:lstStyle/>
          <a:p>
            <a:pPr algn="l" marL="474979" indent="-237490" lvl="1">
              <a:lnSpc>
                <a:spcPts val="3079"/>
              </a:lnSpc>
              <a:buFont typeface="Arial"/>
              <a:buChar char="•"/>
            </a:pPr>
            <a:r>
              <a:rPr lang="en-US" sz="2199">
                <a:solidFill>
                  <a:srgbClr val="000000"/>
                </a:solidFill>
                <a:latin typeface="Public Sans"/>
              </a:rPr>
              <a:t>1) Imersão ou etapa da empatia.</a:t>
            </a:r>
          </a:p>
          <a:p>
            <a:pPr algn="l" marL="474979" indent="-237490" lvl="1">
              <a:lnSpc>
                <a:spcPts val="3079"/>
              </a:lnSpc>
              <a:buFont typeface="Arial"/>
              <a:buChar char="•"/>
            </a:pPr>
            <a:r>
              <a:rPr lang="en-US" sz="2199">
                <a:solidFill>
                  <a:srgbClr val="000000"/>
                </a:solidFill>
                <a:latin typeface="Public Sans"/>
              </a:rPr>
              <a:t>2) Etapa da análise e da objetividade.</a:t>
            </a:r>
          </a:p>
          <a:p>
            <a:pPr algn="l" marL="474979" indent="-237490" lvl="1">
              <a:lnSpc>
                <a:spcPts val="3079"/>
              </a:lnSpc>
              <a:buFont typeface="Arial"/>
              <a:buChar char="•"/>
            </a:pPr>
            <a:r>
              <a:rPr lang="en-US" sz="2199">
                <a:solidFill>
                  <a:srgbClr val="000000"/>
                </a:solidFill>
                <a:latin typeface="Public Sans"/>
              </a:rPr>
              <a:t>3) Etapa da ideação.</a:t>
            </a:r>
          </a:p>
          <a:p>
            <a:pPr algn="l" marL="474979" indent="-237490" lvl="1">
              <a:lnSpc>
                <a:spcPts val="3079"/>
              </a:lnSpc>
              <a:buFont typeface="Arial"/>
              <a:buChar char="•"/>
            </a:pPr>
            <a:r>
              <a:rPr lang="en-US" sz="2199">
                <a:solidFill>
                  <a:srgbClr val="000000"/>
                </a:solidFill>
                <a:latin typeface="Public Sans"/>
              </a:rPr>
              <a:t>4) Etapa do protótipo.</a:t>
            </a:r>
          </a:p>
          <a:p>
            <a:pPr algn="l" marL="474979" indent="-237490" lvl="1">
              <a:lnSpc>
                <a:spcPts val="3079"/>
              </a:lnSpc>
              <a:buFont typeface="Arial"/>
              <a:buChar char="•"/>
            </a:pPr>
            <a:r>
              <a:rPr lang="en-US" sz="2199">
                <a:solidFill>
                  <a:srgbClr val="000000"/>
                </a:solidFill>
                <a:latin typeface="Public Sans"/>
              </a:rPr>
              <a:t>5) Etapa da implementação.</a:t>
            </a:r>
          </a:p>
          <a:p>
            <a:pPr algn="l">
              <a:lnSpc>
                <a:spcPts val="3079"/>
              </a:lnSpc>
            </a:pPr>
          </a:p>
        </p:txBody>
      </p:sp>
      <p:sp>
        <p:nvSpPr>
          <p:cNvPr name="TextBox 46" id="46"/>
          <p:cNvSpPr txBox="true"/>
          <p:nvPr/>
        </p:nvSpPr>
        <p:spPr>
          <a:xfrm rot="0">
            <a:off x="1506476" y="7427265"/>
            <a:ext cx="6934318" cy="1563370"/>
          </a:xfrm>
          <a:prstGeom prst="rect">
            <a:avLst/>
          </a:prstGeom>
        </p:spPr>
        <p:txBody>
          <a:bodyPr anchor="t" rtlCol="false" tIns="0" lIns="0" bIns="0" rIns="0">
            <a:spAutoFit/>
          </a:bodyPr>
          <a:lstStyle/>
          <a:p>
            <a:pPr algn="l">
              <a:lnSpc>
                <a:spcPts val="3079"/>
              </a:lnSpc>
            </a:pPr>
            <a:r>
              <a:rPr lang="en-US" sz="2199">
                <a:solidFill>
                  <a:srgbClr val="000000"/>
                </a:solidFill>
                <a:latin typeface="Public Sans"/>
              </a:rPr>
              <a:t>É para conseguir compreender profundamente as necessidades, expectativas e emoções dos usuários, assim, os designers podem criar produtos e serviços mais relevantes. </a:t>
            </a:r>
          </a:p>
        </p:txBody>
      </p:sp>
      <p:sp>
        <p:nvSpPr>
          <p:cNvPr name="TextBox 47" id="47"/>
          <p:cNvSpPr txBox="true"/>
          <p:nvPr/>
        </p:nvSpPr>
        <p:spPr>
          <a:xfrm rot="0">
            <a:off x="9736366" y="1864030"/>
            <a:ext cx="6934318" cy="1172845"/>
          </a:xfrm>
          <a:prstGeom prst="rect">
            <a:avLst/>
          </a:prstGeom>
        </p:spPr>
        <p:txBody>
          <a:bodyPr anchor="t" rtlCol="false" tIns="0" lIns="0" bIns="0" rIns="0">
            <a:spAutoFit/>
          </a:bodyPr>
          <a:lstStyle/>
          <a:p>
            <a:pPr algn="l">
              <a:lnSpc>
                <a:spcPts val="3079"/>
              </a:lnSpc>
            </a:pPr>
            <a:r>
              <a:rPr lang="en-US" sz="2199">
                <a:solidFill>
                  <a:srgbClr val="000000"/>
                </a:solidFill>
                <a:latin typeface="Public Sans"/>
              </a:rPr>
              <a:t>É o momento onde acontece o brainstorming sobre o projeto e sobre as propostas para solucionar o problema apresentado.</a:t>
            </a:r>
          </a:p>
        </p:txBody>
      </p:sp>
      <p:sp>
        <p:nvSpPr>
          <p:cNvPr name="TextBox 48" id="48"/>
          <p:cNvSpPr txBox="true"/>
          <p:nvPr/>
        </p:nvSpPr>
        <p:spPr>
          <a:xfrm rot="0">
            <a:off x="9736366" y="4904435"/>
            <a:ext cx="6934318" cy="782320"/>
          </a:xfrm>
          <a:prstGeom prst="rect">
            <a:avLst/>
          </a:prstGeom>
        </p:spPr>
        <p:txBody>
          <a:bodyPr anchor="t" rtlCol="false" tIns="0" lIns="0" bIns="0" rIns="0">
            <a:spAutoFit/>
          </a:bodyPr>
          <a:lstStyle/>
          <a:p>
            <a:pPr algn="l">
              <a:lnSpc>
                <a:spcPts val="3079"/>
              </a:lnSpc>
            </a:pPr>
            <a:r>
              <a:rPr lang="en-US" sz="2199">
                <a:solidFill>
                  <a:srgbClr val="000000"/>
                </a:solidFill>
                <a:latin typeface="Public Sans"/>
              </a:rPr>
              <a:t> É a fase de trazer ideias e de validação, ou seja, a representação primária de uma ideia.</a:t>
            </a:r>
          </a:p>
        </p:txBody>
      </p:sp>
      <p:sp>
        <p:nvSpPr>
          <p:cNvPr name="TextBox 49" id="49"/>
          <p:cNvSpPr txBox="true"/>
          <p:nvPr/>
        </p:nvSpPr>
        <p:spPr>
          <a:xfrm rot="0">
            <a:off x="9736366" y="7499008"/>
            <a:ext cx="6934318" cy="1172845"/>
          </a:xfrm>
          <a:prstGeom prst="rect">
            <a:avLst/>
          </a:prstGeom>
        </p:spPr>
        <p:txBody>
          <a:bodyPr anchor="t" rtlCol="false" tIns="0" lIns="0" bIns="0" rIns="0">
            <a:spAutoFit/>
          </a:bodyPr>
          <a:lstStyle/>
          <a:p>
            <a:pPr algn="l">
              <a:lnSpc>
                <a:spcPts val="3079"/>
              </a:lnSpc>
            </a:pPr>
            <a:r>
              <a:rPr lang="en-US" sz="2199">
                <a:solidFill>
                  <a:srgbClr val="000000"/>
                </a:solidFill>
                <a:latin typeface="Public Sans"/>
              </a:rPr>
              <a:t>O teste de soluções, tem como objetivo avaliar e validar ideias e protótipos antes de sua implementação final. </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5400000">
            <a:off x="4529823" y="-2099441"/>
            <a:ext cx="2266936" cy="5578271"/>
            <a:chOff x="0" y="0"/>
            <a:chExt cx="3022581" cy="7437695"/>
          </a:xfrm>
        </p:grpSpPr>
        <p:sp>
          <p:nvSpPr>
            <p:cNvPr name="Freeform 3" id="3"/>
            <p:cNvSpPr/>
            <p:nvPr/>
          </p:nvSpPr>
          <p:spPr>
            <a:xfrm flipH="false" flipV="false" rot="0">
              <a:off x="0" y="5779054"/>
              <a:ext cx="3022581" cy="1658641"/>
            </a:xfrm>
            <a:custGeom>
              <a:avLst/>
              <a:gdLst/>
              <a:ahLst/>
              <a:cxnLst/>
              <a:rect r="r" b="b" t="t" l="l"/>
              <a:pathLst>
                <a:path h="1658641" w="3022581">
                  <a:moveTo>
                    <a:pt x="0" y="0"/>
                  </a:moveTo>
                  <a:lnTo>
                    <a:pt x="3022581" y="0"/>
                  </a:lnTo>
                  <a:lnTo>
                    <a:pt x="3022581" y="1658641"/>
                  </a:lnTo>
                  <a:lnTo>
                    <a:pt x="0" y="165864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0" y="0"/>
              <a:ext cx="3022581" cy="1658641"/>
            </a:xfrm>
            <a:custGeom>
              <a:avLst/>
              <a:gdLst/>
              <a:ahLst/>
              <a:cxnLst/>
              <a:rect r="r" b="b" t="t" l="l"/>
              <a:pathLst>
                <a:path h="1658641" w="3022581">
                  <a:moveTo>
                    <a:pt x="0" y="0"/>
                  </a:moveTo>
                  <a:lnTo>
                    <a:pt x="3022581" y="0"/>
                  </a:lnTo>
                  <a:lnTo>
                    <a:pt x="3022581" y="1658641"/>
                  </a:lnTo>
                  <a:lnTo>
                    <a:pt x="0" y="165864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grpSp>
        <p:nvGrpSpPr>
          <p:cNvPr name="Group 5" id="5"/>
          <p:cNvGrpSpPr/>
          <p:nvPr/>
        </p:nvGrpSpPr>
        <p:grpSpPr>
          <a:xfrm rot="0">
            <a:off x="415259" y="697484"/>
            <a:ext cx="9854405" cy="678011"/>
            <a:chOff x="0" y="0"/>
            <a:chExt cx="2595399" cy="178571"/>
          </a:xfrm>
        </p:grpSpPr>
        <p:sp>
          <p:nvSpPr>
            <p:cNvPr name="Freeform 6" id="6"/>
            <p:cNvSpPr/>
            <p:nvPr/>
          </p:nvSpPr>
          <p:spPr>
            <a:xfrm flipH="false" flipV="false" rot="0">
              <a:off x="0" y="0"/>
              <a:ext cx="2595399" cy="178571"/>
            </a:xfrm>
            <a:custGeom>
              <a:avLst/>
              <a:gdLst/>
              <a:ahLst/>
              <a:cxnLst/>
              <a:rect r="r" b="b" t="t" l="l"/>
              <a:pathLst>
                <a:path h="178571" w="2595399">
                  <a:moveTo>
                    <a:pt x="0" y="0"/>
                  </a:moveTo>
                  <a:lnTo>
                    <a:pt x="2595399" y="0"/>
                  </a:lnTo>
                  <a:lnTo>
                    <a:pt x="2595399" y="178571"/>
                  </a:lnTo>
                  <a:lnTo>
                    <a:pt x="0" y="178571"/>
                  </a:lnTo>
                  <a:close/>
                </a:path>
              </a:pathLst>
            </a:custGeom>
            <a:solidFill>
              <a:srgbClr val="5CDEE6"/>
            </a:solidFill>
          </p:spPr>
        </p:sp>
        <p:sp>
          <p:nvSpPr>
            <p:cNvPr name="TextBox 7" id="7"/>
            <p:cNvSpPr txBox="true"/>
            <p:nvPr/>
          </p:nvSpPr>
          <p:spPr>
            <a:xfrm>
              <a:off x="0" y="-38100"/>
              <a:ext cx="2595399" cy="216671"/>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511742" y="3068390"/>
            <a:ext cx="8982544" cy="5696504"/>
            <a:chOff x="0" y="0"/>
            <a:chExt cx="2365773" cy="1500314"/>
          </a:xfrm>
        </p:grpSpPr>
        <p:sp>
          <p:nvSpPr>
            <p:cNvPr name="Freeform 9" id="9"/>
            <p:cNvSpPr/>
            <p:nvPr/>
          </p:nvSpPr>
          <p:spPr>
            <a:xfrm flipH="false" flipV="false" rot="0">
              <a:off x="0" y="0"/>
              <a:ext cx="2365773" cy="1500314"/>
            </a:xfrm>
            <a:custGeom>
              <a:avLst/>
              <a:gdLst/>
              <a:ahLst/>
              <a:cxnLst/>
              <a:rect r="r" b="b" t="t" l="l"/>
              <a:pathLst>
                <a:path h="1500314" w="2365773">
                  <a:moveTo>
                    <a:pt x="0" y="0"/>
                  </a:moveTo>
                  <a:lnTo>
                    <a:pt x="2365773" y="0"/>
                  </a:lnTo>
                  <a:lnTo>
                    <a:pt x="2365773" y="1500314"/>
                  </a:lnTo>
                  <a:lnTo>
                    <a:pt x="0" y="1500314"/>
                  </a:lnTo>
                  <a:close/>
                </a:path>
              </a:pathLst>
            </a:custGeom>
            <a:solidFill>
              <a:srgbClr val="5CDEE6"/>
            </a:solidFill>
          </p:spPr>
        </p:sp>
        <p:sp>
          <p:nvSpPr>
            <p:cNvPr name="TextBox 10" id="10"/>
            <p:cNvSpPr txBox="true"/>
            <p:nvPr/>
          </p:nvSpPr>
          <p:spPr>
            <a:xfrm>
              <a:off x="0" y="-38100"/>
              <a:ext cx="2365773" cy="1538414"/>
            </a:xfrm>
            <a:prstGeom prst="rect">
              <a:avLst/>
            </a:prstGeom>
          </p:spPr>
          <p:txBody>
            <a:bodyPr anchor="ctr" rtlCol="false" tIns="50800" lIns="50800" bIns="50800" rIns="50800"/>
            <a:lstStyle/>
            <a:p>
              <a:pPr algn="ctr">
                <a:lnSpc>
                  <a:spcPts val="2659"/>
                </a:lnSpc>
              </a:pPr>
            </a:p>
          </p:txBody>
        </p:sp>
      </p:grpSp>
      <p:sp>
        <p:nvSpPr>
          <p:cNvPr name="Freeform 11" id="11"/>
          <p:cNvSpPr/>
          <p:nvPr/>
        </p:nvSpPr>
        <p:spPr>
          <a:xfrm flipH="false" flipV="false" rot="0">
            <a:off x="10269664" y="2233062"/>
            <a:ext cx="7242513" cy="7025238"/>
          </a:xfrm>
          <a:custGeom>
            <a:avLst/>
            <a:gdLst/>
            <a:ahLst/>
            <a:cxnLst/>
            <a:rect r="r" b="b" t="t" l="l"/>
            <a:pathLst>
              <a:path h="7025238" w="7242513">
                <a:moveTo>
                  <a:pt x="0" y="0"/>
                </a:moveTo>
                <a:lnTo>
                  <a:pt x="7242513" y="0"/>
                </a:lnTo>
                <a:lnTo>
                  <a:pt x="7242513" y="7025238"/>
                </a:lnTo>
                <a:lnTo>
                  <a:pt x="0" y="7025238"/>
                </a:lnTo>
                <a:lnTo>
                  <a:pt x="0" y="0"/>
                </a:lnTo>
                <a:close/>
              </a:path>
            </a:pathLst>
          </a:custGeom>
          <a:blipFill>
            <a:blip r:embed="rId4"/>
            <a:stretch>
              <a:fillRect l="0" t="0" r="0" b="0"/>
            </a:stretch>
          </a:blipFill>
        </p:spPr>
      </p:sp>
      <p:grpSp>
        <p:nvGrpSpPr>
          <p:cNvPr name="Group 12" id="12"/>
          <p:cNvGrpSpPr/>
          <p:nvPr/>
        </p:nvGrpSpPr>
        <p:grpSpPr>
          <a:xfrm rot="0">
            <a:off x="750642" y="3298572"/>
            <a:ext cx="8449051" cy="5248421"/>
            <a:chOff x="0" y="0"/>
            <a:chExt cx="2225265" cy="1382300"/>
          </a:xfrm>
        </p:grpSpPr>
        <p:sp>
          <p:nvSpPr>
            <p:cNvPr name="Freeform 13" id="13"/>
            <p:cNvSpPr/>
            <p:nvPr/>
          </p:nvSpPr>
          <p:spPr>
            <a:xfrm flipH="false" flipV="false" rot="0">
              <a:off x="0" y="0"/>
              <a:ext cx="2225265" cy="1382300"/>
            </a:xfrm>
            <a:custGeom>
              <a:avLst/>
              <a:gdLst/>
              <a:ahLst/>
              <a:cxnLst/>
              <a:rect r="r" b="b" t="t" l="l"/>
              <a:pathLst>
                <a:path h="1382300" w="2225265">
                  <a:moveTo>
                    <a:pt x="0" y="0"/>
                  </a:moveTo>
                  <a:lnTo>
                    <a:pt x="2225265" y="0"/>
                  </a:lnTo>
                  <a:lnTo>
                    <a:pt x="2225265" y="1382300"/>
                  </a:lnTo>
                  <a:lnTo>
                    <a:pt x="0" y="1382300"/>
                  </a:lnTo>
                  <a:close/>
                </a:path>
              </a:pathLst>
            </a:custGeom>
            <a:solidFill>
              <a:srgbClr val="D8F7F8"/>
            </a:solidFill>
          </p:spPr>
        </p:sp>
        <p:sp>
          <p:nvSpPr>
            <p:cNvPr name="TextBox 14" id="14"/>
            <p:cNvSpPr txBox="true"/>
            <p:nvPr/>
          </p:nvSpPr>
          <p:spPr>
            <a:xfrm>
              <a:off x="0" y="-38100"/>
              <a:ext cx="2225265" cy="1420400"/>
            </a:xfrm>
            <a:prstGeom prst="rect">
              <a:avLst/>
            </a:prstGeom>
          </p:spPr>
          <p:txBody>
            <a:bodyPr anchor="ctr" rtlCol="false" tIns="50800" lIns="50800" bIns="50800" rIns="50800"/>
            <a:lstStyle/>
            <a:p>
              <a:pPr algn="ctr">
                <a:lnSpc>
                  <a:spcPts val="2659"/>
                </a:lnSpc>
              </a:pPr>
            </a:p>
          </p:txBody>
        </p:sp>
      </p:grpSp>
      <p:sp>
        <p:nvSpPr>
          <p:cNvPr name="TextBox 15" id="15"/>
          <p:cNvSpPr txBox="true"/>
          <p:nvPr/>
        </p:nvSpPr>
        <p:spPr>
          <a:xfrm rot="0">
            <a:off x="806335" y="3636664"/>
            <a:ext cx="8393358" cy="4910329"/>
          </a:xfrm>
          <a:prstGeom prst="rect">
            <a:avLst/>
          </a:prstGeom>
        </p:spPr>
        <p:txBody>
          <a:bodyPr anchor="t" rtlCol="false" tIns="0" lIns="0" bIns="0" rIns="0">
            <a:spAutoFit/>
          </a:bodyPr>
          <a:lstStyle/>
          <a:p>
            <a:pPr algn="l">
              <a:lnSpc>
                <a:spcPts val="4372"/>
              </a:lnSpc>
            </a:pPr>
            <a:r>
              <a:rPr lang="en-US" sz="3123">
                <a:solidFill>
                  <a:srgbClr val="000000"/>
                </a:solidFill>
                <a:latin typeface="Public Sans"/>
              </a:rPr>
              <a:t>Um modelo de requisitos de produto é uma estrutura que descreve de forma detalhada as características, funcionalidades e necessidades de um produto em desenvolvimento. Ele representa as especificações e requisitos necessários para a criação e implementação bem-sucedida de um produto.</a:t>
            </a:r>
          </a:p>
          <a:p>
            <a:pPr algn="just">
              <a:lnSpc>
                <a:spcPts val="4372"/>
              </a:lnSpc>
            </a:pPr>
          </a:p>
        </p:txBody>
      </p:sp>
      <p:sp>
        <p:nvSpPr>
          <p:cNvPr name="TextBox 16" id="16"/>
          <p:cNvSpPr txBox="true"/>
          <p:nvPr/>
        </p:nvSpPr>
        <p:spPr>
          <a:xfrm rot="0">
            <a:off x="-259392" y="179239"/>
            <a:ext cx="15328574" cy="1543050"/>
          </a:xfrm>
          <a:prstGeom prst="rect">
            <a:avLst/>
          </a:prstGeom>
        </p:spPr>
        <p:txBody>
          <a:bodyPr anchor="t" rtlCol="false" tIns="0" lIns="0" bIns="0" rIns="0">
            <a:spAutoFit/>
          </a:bodyPr>
          <a:lstStyle/>
          <a:p>
            <a:pPr algn="ctr">
              <a:lnSpc>
                <a:spcPts val="12599"/>
              </a:lnSpc>
            </a:pPr>
            <a:r>
              <a:rPr lang="en-US" sz="9000" spc="504">
                <a:solidFill>
                  <a:srgbClr val="000000"/>
                </a:solidFill>
                <a:latin typeface="Gotham Condensed Bold"/>
              </a:rPr>
              <a:t>1.2  MODELOS DE DOCUMENTAÇÃO</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69509" y="350689"/>
            <a:ext cx="9854405" cy="678011"/>
            <a:chOff x="0" y="0"/>
            <a:chExt cx="2595399" cy="178571"/>
          </a:xfrm>
        </p:grpSpPr>
        <p:sp>
          <p:nvSpPr>
            <p:cNvPr name="Freeform 3" id="3"/>
            <p:cNvSpPr/>
            <p:nvPr/>
          </p:nvSpPr>
          <p:spPr>
            <a:xfrm flipH="false" flipV="false" rot="0">
              <a:off x="0" y="0"/>
              <a:ext cx="2595399" cy="178571"/>
            </a:xfrm>
            <a:custGeom>
              <a:avLst/>
              <a:gdLst/>
              <a:ahLst/>
              <a:cxnLst/>
              <a:rect r="r" b="b" t="t" l="l"/>
              <a:pathLst>
                <a:path h="178571" w="2595399">
                  <a:moveTo>
                    <a:pt x="0" y="0"/>
                  </a:moveTo>
                  <a:lnTo>
                    <a:pt x="2595399" y="0"/>
                  </a:lnTo>
                  <a:lnTo>
                    <a:pt x="2595399" y="178571"/>
                  </a:lnTo>
                  <a:lnTo>
                    <a:pt x="0" y="178571"/>
                  </a:lnTo>
                  <a:close/>
                </a:path>
              </a:pathLst>
            </a:custGeom>
            <a:solidFill>
              <a:srgbClr val="FFBC88"/>
            </a:solidFill>
          </p:spPr>
        </p:sp>
        <p:sp>
          <p:nvSpPr>
            <p:cNvPr name="TextBox 4" id="4"/>
            <p:cNvSpPr txBox="true"/>
            <p:nvPr/>
          </p:nvSpPr>
          <p:spPr>
            <a:xfrm>
              <a:off x="0" y="-38100"/>
              <a:ext cx="2595399" cy="216671"/>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516141" y="1731573"/>
            <a:ext cx="9507773" cy="7050674"/>
            <a:chOff x="0" y="0"/>
            <a:chExt cx="2504105" cy="1856968"/>
          </a:xfrm>
        </p:grpSpPr>
        <p:sp>
          <p:nvSpPr>
            <p:cNvPr name="Freeform 6" id="6"/>
            <p:cNvSpPr/>
            <p:nvPr/>
          </p:nvSpPr>
          <p:spPr>
            <a:xfrm flipH="false" flipV="false" rot="0">
              <a:off x="0" y="0"/>
              <a:ext cx="2504105" cy="1856968"/>
            </a:xfrm>
            <a:custGeom>
              <a:avLst/>
              <a:gdLst/>
              <a:ahLst/>
              <a:cxnLst/>
              <a:rect r="r" b="b" t="t" l="l"/>
              <a:pathLst>
                <a:path h="1856968" w="2504105">
                  <a:moveTo>
                    <a:pt x="0" y="0"/>
                  </a:moveTo>
                  <a:lnTo>
                    <a:pt x="2504105" y="0"/>
                  </a:lnTo>
                  <a:lnTo>
                    <a:pt x="2504105" y="1856968"/>
                  </a:lnTo>
                  <a:lnTo>
                    <a:pt x="0" y="1856968"/>
                  </a:lnTo>
                  <a:close/>
                </a:path>
              </a:pathLst>
            </a:custGeom>
            <a:solidFill>
              <a:srgbClr val="EB541D"/>
            </a:solidFill>
          </p:spPr>
        </p:sp>
        <p:sp>
          <p:nvSpPr>
            <p:cNvPr name="TextBox 7" id="7"/>
            <p:cNvSpPr txBox="true"/>
            <p:nvPr/>
          </p:nvSpPr>
          <p:spPr>
            <a:xfrm>
              <a:off x="0" y="-38100"/>
              <a:ext cx="2504105" cy="1895068"/>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1028700" y="1980806"/>
            <a:ext cx="9397638" cy="7277494"/>
            <a:chOff x="0" y="0"/>
            <a:chExt cx="2475098" cy="1916706"/>
          </a:xfrm>
        </p:grpSpPr>
        <p:sp>
          <p:nvSpPr>
            <p:cNvPr name="Freeform 9" id="9"/>
            <p:cNvSpPr/>
            <p:nvPr/>
          </p:nvSpPr>
          <p:spPr>
            <a:xfrm flipH="false" flipV="false" rot="0">
              <a:off x="0" y="0"/>
              <a:ext cx="2475098" cy="1916706"/>
            </a:xfrm>
            <a:custGeom>
              <a:avLst/>
              <a:gdLst/>
              <a:ahLst/>
              <a:cxnLst/>
              <a:rect r="r" b="b" t="t" l="l"/>
              <a:pathLst>
                <a:path h="1916706" w="2475098">
                  <a:moveTo>
                    <a:pt x="0" y="0"/>
                  </a:moveTo>
                  <a:lnTo>
                    <a:pt x="2475098" y="0"/>
                  </a:lnTo>
                  <a:lnTo>
                    <a:pt x="2475098" y="1916706"/>
                  </a:lnTo>
                  <a:lnTo>
                    <a:pt x="0" y="1916706"/>
                  </a:lnTo>
                  <a:close/>
                </a:path>
              </a:pathLst>
            </a:custGeom>
            <a:solidFill>
              <a:srgbClr val="FFBC88"/>
            </a:solidFill>
          </p:spPr>
        </p:sp>
        <p:sp>
          <p:nvSpPr>
            <p:cNvPr name="TextBox 10" id="10"/>
            <p:cNvSpPr txBox="true"/>
            <p:nvPr/>
          </p:nvSpPr>
          <p:spPr>
            <a:xfrm>
              <a:off x="0" y="-38100"/>
              <a:ext cx="2475098" cy="1954806"/>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10809162" y="1980806"/>
            <a:ext cx="7181384" cy="7277494"/>
            <a:chOff x="0" y="0"/>
            <a:chExt cx="812800" cy="823678"/>
          </a:xfrm>
        </p:grpSpPr>
        <p:sp>
          <p:nvSpPr>
            <p:cNvPr name="Freeform 12" id="12"/>
            <p:cNvSpPr/>
            <p:nvPr/>
          </p:nvSpPr>
          <p:spPr>
            <a:xfrm flipH="false" flipV="false" rot="0">
              <a:off x="0" y="0"/>
              <a:ext cx="812800" cy="823678"/>
            </a:xfrm>
            <a:custGeom>
              <a:avLst/>
              <a:gdLst/>
              <a:ahLst/>
              <a:cxnLst/>
              <a:rect r="r" b="b" t="t" l="l"/>
              <a:pathLst>
                <a:path h="823678" w="812800">
                  <a:moveTo>
                    <a:pt x="406400" y="0"/>
                  </a:moveTo>
                  <a:cubicBezTo>
                    <a:pt x="181951" y="0"/>
                    <a:pt x="0" y="184387"/>
                    <a:pt x="0" y="411839"/>
                  </a:cubicBezTo>
                  <a:cubicBezTo>
                    <a:pt x="0" y="639291"/>
                    <a:pt x="181951" y="823678"/>
                    <a:pt x="406400" y="823678"/>
                  </a:cubicBezTo>
                  <a:cubicBezTo>
                    <a:pt x="630849" y="823678"/>
                    <a:pt x="812800" y="639291"/>
                    <a:pt x="812800" y="411839"/>
                  </a:cubicBezTo>
                  <a:cubicBezTo>
                    <a:pt x="812800" y="184387"/>
                    <a:pt x="630849" y="0"/>
                    <a:pt x="406400" y="0"/>
                  </a:cubicBezTo>
                  <a:close/>
                </a:path>
              </a:pathLst>
            </a:custGeom>
            <a:solidFill>
              <a:srgbClr val="EB541D"/>
            </a:solidFill>
          </p:spPr>
        </p:sp>
        <p:sp>
          <p:nvSpPr>
            <p:cNvPr name="TextBox 13" id="13"/>
            <p:cNvSpPr txBox="true"/>
            <p:nvPr/>
          </p:nvSpPr>
          <p:spPr>
            <a:xfrm>
              <a:off x="76200" y="39120"/>
              <a:ext cx="660400" cy="707338"/>
            </a:xfrm>
            <a:prstGeom prst="rect">
              <a:avLst/>
            </a:prstGeom>
          </p:spPr>
          <p:txBody>
            <a:bodyPr anchor="ctr" rtlCol="false" tIns="50800" lIns="50800" bIns="50800" rIns="50800"/>
            <a:lstStyle/>
            <a:p>
              <a:pPr algn="ctr">
                <a:lnSpc>
                  <a:spcPts val="2659"/>
                </a:lnSpc>
              </a:pPr>
            </a:p>
          </p:txBody>
        </p:sp>
      </p:grpSp>
      <p:sp>
        <p:nvSpPr>
          <p:cNvPr name="Freeform 14" id="14"/>
          <p:cNvSpPr/>
          <p:nvPr/>
        </p:nvSpPr>
        <p:spPr>
          <a:xfrm flipH="false" flipV="false" rot="0">
            <a:off x="11085096" y="2266519"/>
            <a:ext cx="6629515" cy="6706069"/>
          </a:xfrm>
          <a:custGeom>
            <a:avLst/>
            <a:gdLst/>
            <a:ahLst/>
            <a:cxnLst/>
            <a:rect r="r" b="b" t="t" l="l"/>
            <a:pathLst>
              <a:path h="6706069" w="6629515">
                <a:moveTo>
                  <a:pt x="0" y="0"/>
                </a:moveTo>
                <a:lnTo>
                  <a:pt x="6629516" y="0"/>
                </a:lnTo>
                <a:lnTo>
                  <a:pt x="6629516" y="6706068"/>
                </a:lnTo>
                <a:lnTo>
                  <a:pt x="0" y="6706068"/>
                </a:lnTo>
                <a:lnTo>
                  <a:pt x="0" y="0"/>
                </a:lnTo>
                <a:close/>
              </a:path>
            </a:pathLst>
          </a:custGeom>
          <a:blipFill>
            <a:blip r:embed="rId2"/>
            <a:stretch>
              <a:fillRect l="0" t="0" r="0" b="0"/>
            </a:stretch>
          </a:blipFill>
        </p:spPr>
      </p:sp>
      <p:sp>
        <p:nvSpPr>
          <p:cNvPr name="AutoShape 15" id="15"/>
          <p:cNvSpPr/>
          <p:nvPr/>
        </p:nvSpPr>
        <p:spPr>
          <a:xfrm>
            <a:off x="1342106" y="2266519"/>
            <a:ext cx="8770826" cy="0"/>
          </a:xfrm>
          <a:prstGeom prst="line">
            <a:avLst/>
          </a:prstGeom>
          <a:ln cap="flat" w="38100">
            <a:solidFill>
              <a:srgbClr val="742C12"/>
            </a:solidFill>
            <a:prstDash val="solid"/>
            <a:headEnd type="none" len="sm" w="sm"/>
            <a:tailEnd type="none" len="sm" w="sm"/>
          </a:ln>
        </p:spPr>
      </p:sp>
      <p:sp>
        <p:nvSpPr>
          <p:cNvPr name="AutoShape 16" id="16"/>
          <p:cNvSpPr/>
          <p:nvPr/>
        </p:nvSpPr>
        <p:spPr>
          <a:xfrm flipV="true">
            <a:off x="1431124" y="8972587"/>
            <a:ext cx="8681808" cy="19050"/>
          </a:xfrm>
          <a:prstGeom prst="line">
            <a:avLst/>
          </a:prstGeom>
          <a:ln cap="flat" w="38100">
            <a:solidFill>
              <a:srgbClr val="742C12"/>
            </a:solidFill>
            <a:prstDash val="solid"/>
            <a:headEnd type="none" len="sm" w="sm"/>
            <a:tailEnd type="none" len="sm" w="sm"/>
          </a:ln>
        </p:spPr>
      </p:sp>
      <p:sp>
        <p:nvSpPr>
          <p:cNvPr name="Freeform 17" id="17"/>
          <p:cNvSpPr/>
          <p:nvPr/>
        </p:nvSpPr>
        <p:spPr>
          <a:xfrm flipH="false" flipV="false" rot="0">
            <a:off x="1253088" y="2594118"/>
            <a:ext cx="1124492" cy="1431644"/>
          </a:xfrm>
          <a:custGeom>
            <a:avLst/>
            <a:gdLst/>
            <a:ahLst/>
            <a:cxnLst/>
            <a:rect r="r" b="b" t="t" l="l"/>
            <a:pathLst>
              <a:path h="1431644" w="1124492">
                <a:moveTo>
                  <a:pt x="0" y="0"/>
                </a:moveTo>
                <a:lnTo>
                  <a:pt x="1124491" y="0"/>
                </a:lnTo>
                <a:lnTo>
                  <a:pt x="1124491" y="1431645"/>
                </a:lnTo>
                <a:lnTo>
                  <a:pt x="0" y="143164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8" id="18"/>
          <p:cNvSpPr txBox="true"/>
          <p:nvPr/>
        </p:nvSpPr>
        <p:spPr>
          <a:xfrm rot="0">
            <a:off x="1253088" y="4248587"/>
            <a:ext cx="8948862" cy="2656206"/>
          </a:xfrm>
          <a:prstGeom prst="rect">
            <a:avLst/>
          </a:prstGeom>
        </p:spPr>
        <p:txBody>
          <a:bodyPr anchor="t" rtlCol="false" tIns="0" lIns="0" bIns="0" rIns="0">
            <a:spAutoFit/>
          </a:bodyPr>
          <a:lstStyle/>
          <a:p>
            <a:pPr algn="ctr">
              <a:lnSpc>
                <a:spcPts val="5319"/>
              </a:lnSpc>
            </a:pPr>
            <a:r>
              <a:rPr lang="en-US" sz="3799">
                <a:solidFill>
                  <a:srgbClr val="000000"/>
                </a:solidFill>
                <a:latin typeface="Public Sans"/>
              </a:rPr>
              <a:t>É a fase na qual a ideia ou solução de problema, desenvolvido por todas as demais fases anteriores, é apresentada ao público.</a:t>
            </a:r>
          </a:p>
        </p:txBody>
      </p:sp>
      <p:sp>
        <p:nvSpPr>
          <p:cNvPr name="TextBox 19" id="19"/>
          <p:cNvSpPr txBox="true"/>
          <p:nvPr/>
        </p:nvSpPr>
        <p:spPr>
          <a:xfrm rot="0">
            <a:off x="169509" y="-171450"/>
            <a:ext cx="17613953" cy="1533919"/>
          </a:xfrm>
          <a:prstGeom prst="rect">
            <a:avLst/>
          </a:prstGeom>
        </p:spPr>
        <p:txBody>
          <a:bodyPr anchor="t" rtlCol="false" tIns="0" lIns="0" bIns="0" rIns="0">
            <a:spAutoFit/>
          </a:bodyPr>
          <a:lstStyle/>
          <a:p>
            <a:pPr algn="l">
              <a:lnSpc>
                <a:spcPts val="12578"/>
              </a:lnSpc>
            </a:pPr>
            <a:r>
              <a:rPr lang="en-US" sz="8984" spc="503">
                <a:solidFill>
                  <a:srgbClr val="000000"/>
                </a:solidFill>
                <a:latin typeface="Gotham Condensed Bold"/>
              </a:rPr>
              <a:t>7.2.5. IMPLEMENTAÇÃO</a:t>
            </a: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028700" y="2541019"/>
            <a:ext cx="10665551" cy="6592247"/>
          </a:xfrm>
          <a:prstGeom prst="rect">
            <a:avLst/>
          </a:prstGeom>
        </p:spPr>
        <p:txBody>
          <a:bodyPr anchor="t" rtlCol="false" tIns="0" lIns="0" bIns="0" rIns="0">
            <a:spAutoFit/>
          </a:bodyPr>
          <a:lstStyle/>
          <a:p>
            <a:pPr algn="l" marL="736972" indent="-368486" lvl="1">
              <a:lnSpc>
                <a:spcPts val="4778"/>
              </a:lnSpc>
              <a:buFont typeface="Arial"/>
              <a:buChar char="•"/>
            </a:pPr>
            <a:r>
              <a:rPr lang="en-US" sz="3413">
                <a:solidFill>
                  <a:srgbClr val="000000"/>
                </a:solidFill>
                <a:latin typeface="Public Sans"/>
              </a:rPr>
              <a:t>Criarh ;</a:t>
            </a:r>
          </a:p>
          <a:p>
            <a:pPr algn="l" marL="736972" indent="-368486" lvl="1">
              <a:lnSpc>
                <a:spcPts val="4778"/>
              </a:lnSpc>
              <a:buFont typeface="Arial"/>
              <a:buChar char="•"/>
            </a:pPr>
            <a:r>
              <a:rPr lang="en-US" sz="3413">
                <a:solidFill>
                  <a:srgbClr val="000000"/>
                </a:solidFill>
                <a:latin typeface="Public Sans"/>
              </a:rPr>
              <a:t>Lucidspark ;</a:t>
            </a:r>
          </a:p>
          <a:p>
            <a:pPr algn="l" marL="736972" indent="-368486" lvl="1">
              <a:lnSpc>
                <a:spcPts val="4778"/>
              </a:lnSpc>
              <a:buFont typeface="Arial"/>
              <a:buChar char="•"/>
            </a:pPr>
            <a:r>
              <a:rPr lang="en-US" sz="3413">
                <a:solidFill>
                  <a:srgbClr val="000000"/>
                </a:solidFill>
                <a:latin typeface="Public Sans"/>
              </a:rPr>
              <a:t>Awari ;</a:t>
            </a:r>
          </a:p>
          <a:p>
            <a:pPr algn="l" marL="736972" indent="-368486" lvl="1">
              <a:lnSpc>
                <a:spcPts val="4778"/>
              </a:lnSpc>
              <a:buFont typeface="Arial"/>
              <a:buChar char="•"/>
            </a:pPr>
            <a:r>
              <a:rPr lang="en-US" sz="3413">
                <a:solidFill>
                  <a:srgbClr val="000000"/>
                </a:solidFill>
                <a:latin typeface="Public Sans"/>
              </a:rPr>
              <a:t>Escola Design Thinking ;</a:t>
            </a:r>
          </a:p>
          <a:p>
            <a:pPr algn="l" marL="736972" indent="-368486" lvl="1">
              <a:lnSpc>
                <a:spcPts val="4778"/>
              </a:lnSpc>
              <a:buFont typeface="Arial"/>
              <a:buChar char="•"/>
            </a:pPr>
            <a:r>
              <a:rPr lang="en-US" sz="3413">
                <a:solidFill>
                  <a:srgbClr val="000000"/>
                </a:solidFill>
                <a:latin typeface="Public Sans"/>
              </a:rPr>
              <a:t>Liga Ventures ;</a:t>
            </a:r>
          </a:p>
          <a:p>
            <a:pPr algn="l" marL="736972" indent="-368486" lvl="1">
              <a:lnSpc>
                <a:spcPts val="4778"/>
              </a:lnSpc>
              <a:buFont typeface="Arial"/>
              <a:buChar char="•"/>
            </a:pPr>
            <a:r>
              <a:rPr lang="en-US" sz="3413">
                <a:solidFill>
                  <a:srgbClr val="000000"/>
                </a:solidFill>
                <a:latin typeface="Public Sans"/>
              </a:rPr>
              <a:t>Escola Superior de Redes ;</a:t>
            </a:r>
          </a:p>
          <a:p>
            <a:pPr algn="l" marL="736972" indent="-368486" lvl="1">
              <a:lnSpc>
                <a:spcPts val="4778"/>
              </a:lnSpc>
              <a:buFont typeface="Arial"/>
              <a:buChar char="•"/>
            </a:pPr>
            <a:r>
              <a:rPr lang="en-US" sz="3413">
                <a:solidFill>
                  <a:srgbClr val="000000"/>
                </a:solidFill>
                <a:latin typeface="Public Sans"/>
              </a:rPr>
              <a:t>DevMedia ;</a:t>
            </a:r>
          </a:p>
          <a:p>
            <a:pPr algn="l" marL="736972" indent="-368486" lvl="1">
              <a:lnSpc>
                <a:spcPts val="4778"/>
              </a:lnSpc>
              <a:buFont typeface="Arial"/>
              <a:buChar char="•"/>
            </a:pPr>
            <a:r>
              <a:rPr lang="en-US" sz="3413">
                <a:solidFill>
                  <a:srgbClr val="000000"/>
                </a:solidFill>
                <a:latin typeface="Public Sans"/>
              </a:rPr>
              <a:t>Blog da Qualidade;</a:t>
            </a:r>
          </a:p>
          <a:p>
            <a:pPr algn="l" marL="736972" indent="-368486" lvl="1">
              <a:lnSpc>
                <a:spcPts val="4778"/>
              </a:lnSpc>
              <a:buFont typeface="Arial"/>
              <a:buChar char="•"/>
            </a:pPr>
            <a:r>
              <a:rPr lang="en-US" sz="3413">
                <a:solidFill>
                  <a:srgbClr val="000000"/>
                </a:solidFill>
                <a:latin typeface="Public Sans"/>
              </a:rPr>
              <a:t>Artia ;</a:t>
            </a:r>
          </a:p>
          <a:p>
            <a:pPr algn="l" marL="736972" indent="-368486" lvl="1">
              <a:lnSpc>
                <a:spcPts val="4778"/>
              </a:lnSpc>
              <a:buFont typeface="Arial"/>
              <a:buChar char="•"/>
            </a:pPr>
            <a:r>
              <a:rPr lang="en-US" sz="3413">
                <a:solidFill>
                  <a:srgbClr val="000000"/>
                </a:solidFill>
                <a:latin typeface="Public Sans"/>
              </a:rPr>
              <a:t>Atlassian ;</a:t>
            </a:r>
          </a:p>
          <a:p>
            <a:pPr algn="l" marL="736972" indent="-368486" lvl="1">
              <a:lnSpc>
                <a:spcPts val="4778"/>
              </a:lnSpc>
              <a:buFont typeface="Arial"/>
              <a:buChar char="•"/>
            </a:pPr>
            <a:r>
              <a:rPr lang="en-US" sz="3413">
                <a:solidFill>
                  <a:srgbClr val="000000"/>
                </a:solidFill>
                <a:latin typeface="Public Sans"/>
              </a:rPr>
              <a:t>DevMedia ;</a:t>
            </a:r>
          </a:p>
        </p:txBody>
      </p:sp>
      <p:grpSp>
        <p:nvGrpSpPr>
          <p:cNvPr name="Group 3" id="3"/>
          <p:cNvGrpSpPr/>
          <p:nvPr/>
        </p:nvGrpSpPr>
        <p:grpSpPr>
          <a:xfrm rot="0">
            <a:off x="314392" y="689695"/>
            <a:ext cx="9854405" cy="678011"/>
            <a:chOff x="0" y="0"/>
            <a:chExt cx="2595399" cy="178571"/>
          </a:xfrm>
        </p:grpSpPr>
        <p:sp>
          <p:nvSpPr>
            <p:cNvPr name="Freeform 4" id="4"/>
            <p:cNvSpPr/>
            <p:nvPr/>
          </p:nvSpPr>
          <p:spPr>
            <a:xfrm flipH="false" flipV="false" rot="0">
              <a:off x="0" y="0"/>
              <a:ext cx="2595399" cy="178571"/>
            </a:xfrm>
            <a:custGeom>
              <a:avLst/>
              <a:gdLst/>
              <a:ahLst/>
              <a:cxnLst/>
              <a:rect r="r" b="b" t="t" l="l"/>
              <a:pathLst>
                <a:path h="178571" w="2595399">
                  <a:moveTo>
                    <a:pt x="0" y="0"/>
                  </a:moveTo>
                  <a:lnTo>
                    <a:pt x="2595399" y="0"/>
                  </a:lnTo>
                  <a:lnTo>
                    <a:pt x="2595399" y="178571"/>
                  </a:lnTo>
                  <a:lnTo>
                    <a:pt x="0" y="178571"/>
                  </a:lnTo>
                  <a:close/>
                </a:path>
              </a:pathLst>
            </a:custGeom>
            <a:solidFill>
              <a:srgbClr val="5CDEE6"/>
            </a:solidFill>
          </p:spPr>
        </p:sp>
        <p:sp>
          <p:nvSpPr>
            <p:cNvPr name="TextBox 5" id="5"/>
            <p:cNvSpPr txBox="true"/>
            <p:nvPr/>
          </p:nvSpPr>
          <p:spPr>
            <a:xfrm>
              <a:off x="0" y="-38100"/>
              <a:ext cx="2595399" cy="216671"/>
            </a:xfrm>
            <a:prstGeom prst="rect">
              <a:avLst/>
            </a:prstGeom>
          </p:spPr>
          <p:txBody>
            <a:bodyPr anchor="ctr" rtlCol="false" tIns="50800" lIns="50800" bIns="50800" rIns="50800"/>
            <a:lstStyle/>
            <a:p>
              <a:pPr algn="ctr">
                <a:lnSpc>
                  <a:spcPts val="2659"/>
                </a:lnSpc>
                <a:spcBef>
                  <a:spcPct val="0"/>
                </a:spcBef>
              </a:pPr>
            </a:p>
          </p:txBody>
        </p:sp>
      </p:grpSp>
      <p:sp>
        <p:nvSpPr>
          <p:cNvPr name="AutoShape 6" id="6"/>
          <p:cNvSpPr/>
          <p:nvPr/>
        </p:nvSpPr>
        <p:spPr>
          <a:xfrm>
            <a:off x="9144000" y="2361603"/>
            <a:ext cx="0" cy="6896697"/>
          </a:xfrm>
          <a:prstGeom prst="line">
            <a:avLst/>
          </a:prstGeom>
          <a:ln cap="flat" w="38100">
            <a:solidFill>
              <a:srgbClr val="000000"/>
            </a:solidFill>
            <a:prstDash val="solid"/>
            <a:headEnd type="none" len="sm" w="sm"/>
            <a:tailEnd type="none" len="sm" w="sm"/>
          </a:ln>
        </p:spPr>
      </p:sp>
      <p:sp>
        <p:nvSpPr>
          <p:cNvPr name="Freeform 7" id="7"/>
          <p:cNvSpPr/>
          <p:nvPr/>
        </p:nvSpPr>
        <p:spPr>
          <a:xfrm flipH="false" flipV="false" rot="-1761268">
            <a:off x="13040763" y="4620684"/>
            <a:ext cx="6513813" cy="6285830"/>
          </a:xfrm>
          <a:custGeom>
            <a:avLst/>
            <a:gdLst/>
            <a:ahLst/>
            <a:cxnLst/>
            <a:rect r="r" b="b" t="t" l="l"/>
            <a:pathLst>
              <a:path h="6285830" w="6513813">
                <a:moveTo>
                  <a:pt x="0" y="0"/>
                </a:moveTo>
                <a:lnTo>
                  <a:pt x="6513813" y="0"/>
                </a:lnTo>
                <a:lnTo>
                  <a:pt x="6513813" y="6285829"/>
                </a:lnTo>
                <a:lnTo>
                  <a:pt x="0" y="6285829"/>
                </a:lnTo>
                <a:lnTo>
                  <a:pt x="0" y="0"/>
                </a:lnTo>
                <a:close/>
              </a:path>
            </a:pathLst>
          </a:custGeom>
          <a:blipFill>
            <a:blip r:embed="rId2"/>
            <a:stretch>
              <a:fillRect l="0" t="0" r="0" b="0"/>
            </a:stretch>
          </a:blipFill>
        </p:spPr>
      </p:sp>
      <p:sp>
        <p:nvSpPr>
          <p:cNvPr name="Freeform 8" id="8"/>
          <p:cNvSpPr/>
          <p:nvPr/>
        </p:nvSpPr>
        <p:spPr>
          <a:xfrm flipH="false" flipV="false" rot="0">
            <a:off x="8434486" y="7763599"/>
            <a:ext cx="6967518" cy="3797297"/>
          </a:xfrm>
          <a:custGeom>
            <a:avLst/>
            <a:gdLst/>
            <a:ahLst/>
            <a:cxnLst/>
            <a:rect r="r" b="b" t="t" l="l"/>
            <a:pathLst>
              <a:path h="3797297" w="6967518">
                <a:moveTo>
                  <a:pt x="0" y="0"/>
                </a:moveTo>
                <a:lnTo>
                  <a:pt x="6967518" y="0"/>
                </a:lnTo>
                <a:lnTo>
                  <a:pt x="6967518" y="3797297"/>
                </a:lnTo>
                <a:lnTo>
                  <a:pt x="0" y="3797297"/>
                </a:lnTo>
                <a:lnTo>
                  <a:pt x="0" y="0"/>
                </a:lnTo>
                <a:close/>
              </a:path>
            </a:pathLst>
          </a:custGeom>
          <a:blipFill>
            <a:blip r:embed="rId3"/>
            <a:stretch>
              <a:fillRect l="0" t="0" r="0" b="0"/>
            </a:stretch>
          </a:blipFill>
        </p:spPr>
      </p:sp>
      <p:sp>
        <p:nvSpPr>
          <p:cNvPr name="TextBox 9" id="9"/>
          <p:cNvSpPr txBox="true"/>
          <p:nvPr/>
        </p:nvSpPr>
        <p:spPr>
          <a:xfrm rot="0">
            <a:off x="-1113100" y="-175345"/>
            <a:ext cx="6016800" cy="1543050"/>
          </a:xfrm>
          <a:prstGeom prst="rect">
            <a:avLst/>
          </a:prstGeom>
        </p:spPr>
        <p:txBody>
          <a:bodyPr anchor="t" rtlCol="false" tIns="0" lIns="0" bIns="0" rIns="0">
            <a:spAutoFit/>
          </a:bodyPr>
          <a:lstStyle/>
          <a:p>
            <a:pPr algn="ctr">
              <a:lnSpc>
                <a:spcPts val="12599"/>
              </a:lnSpc>
            </a:pPr>
            <a:r>
              <a:rPr lang="en-US" sz="9000" spc="504">
                <a:solidFill>
                  <a:srgbClr val="000000"/>
                </a:solidFill>
                <a:latin typeface="Gotham Condensed Bold"/>
              </a:rPr>
              <a:t>FONTES</a:t>
            </a: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4369808" y="3228902"/>
            <a:ext cx="9548383" cy="1095582"/>
            <a:chOff x="0" y="0"/>
            <a:chExt cx="2514801" cy="288548"/>
          </a:xfrm>
        </p:grpSpPr>
        <p:sp>
          <p:nvSpPr>
            <p:cNvPr name="Freeform 3" id="3"/>
            <p:cNvSpPr/>
            <p:nvPr/>
          </p:nvSpPr>
          <p:spPr>
            <a:xfrm flipH="false" flipV="false" rot="0">
              <a:off x="0" y="0"/>
              <a:ext cx="2514801" cy="288548"/>
            </a:xfrm>
            <a:custGeom>
              <a:avLst/>
              <a:gdLst/>
              <a:ahLst/>
              <a:cxnLst/>
              <a:rect r="r" b="b" t="t" l="l"/>
              <a:pathLst>
                <a:path h="288548" w="2514801">
                  <a:moveTo>
                    <a:pt x="0" y="0"/>
                  </a:moveTo>
                  <a:lnTo>
                    <a:pt x="2514801" y="0"/>
                  </a:lnTo>
                  <a:lnTo>
                    <a:pt x="2514801" y="288548"/>
                  </a:lnTo>
                  <a:lnTo>
                    <a:pt x="0" y="288548"/>
                  </a:lnTo>
                  <a:close/>
                </a:path>
              </a:pathLst>
            </a:custGeom>
            <a:solidFill>
              <a:srgbClr val="E8A0FD"/>
            </a:solidFill>
          </p:spPr>
        </p:sp>
        <p:sp>
          <p:nvSpPr>
            <p:cNvPr name="TextBox 4" id="4"/>
            <p:cNvSpPr txBox="true"/>
            <p:nvPr/>
          </p:nvSpPr>
          <p:spPr>
            <a:xfrm>
              <a:off x="0" y="-38100"/>
              <a:ext cx="2514801" cy="326648"/>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4369808" y="5659815"/>
            <a:ext cx="9548383" cy="1095582"/>
            <a:chOff x="0" y="0"/>
            <a:chExt cx="2514801" cy="288548"/>
          </a:xfrm>
        </p:grpSpPr>
        <p:sp>
          <p:nvSpPr>
            <p:cNvPr name="Freeform 6" id="6"/>
            <p:cNvSpPr/>
            <p:nvPr/>
          </p:nvSpPr>
          <p:spPr>
            <a:xfrm flipH="false" flipV="false" rot="0">
              <a:off x="0" y="0"/>
              <a:ext cx="2514801" cy="288548"/>
            </a:xfrm>
            <a:custGeom>
              <a:avLst/>
              <a:gdLst/>
              <a:ahLst/>
              <a:cxnLst/>
              <a:rect r="r" b="b" t="t" l="l"/>
              <a:pathLst>
                <a:path h="288548" w="2514801">
                  <a:moveTo>
                    <a:pt x="0" y="0"/>
                  </a:moveTo>
                  <a:lnTo>
                    <a:pt x="2514801" y="0"/>
                  </a:lnTo>
                  <a:lnTo>
                    <a:pt x="2514801" y="288548"/>
                  </a:lnTo>
                  <a:lnTo>
                    <a:pt x="0" y="288548"/>
                  </a:lnTo>
                  <a:close/>
                </a:path>
              </a:pathLst>
            </a:custGeom>
            <a:solidFill>
              <a:srgbClr val="E8A0FD"/>
            </a:solidFill>
          </p:spPr>
        </p:sp>
        <p:sp>
          <p:nvSpPr>
            <p:cNvPr name="TextBox 7" id="7"/>
            <p:cNvSpPr txBox="true"/>
            <p:nvPr/>
          </p:nvSpPr>
          <p:spPr>
            <a:xfrm>
              <a:off x="0" y="-38100"/>
              <a:ext cx="2514801" cy="326648"/>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3930601" y="-3810277"/>
            <a:ext cx="5566734" cy="13698118"/>
            <a:chOff x="0" y="0"/>
            <a:chExt cx="7422312" cy="18264158"/>
          </a:xfrm>
        </p:grpSpPr>
        <p:sp>
          <p:nvSpPr>
            <p:cNvPr name="Freeform 9" id="9"/>
            <p:cNvSpPr/>
            <p:nvPr/>
          </p:nvSpPr>
          <p:spPr>
            <a:xfrm flipH="false" flipV="false" rot="0">
              <a:off x="0" y="14191164"/>
              <a:ext cx="7422312" cy="4072994"/>
            </a:xfrm>
            <a:custGeom>
              <a:avLst/>
              <a:gdLst/>
              <a:ahLst/>
              <a:cxnLst/>
              <a:rect r="r" b="b" t="t" l="l"/>
              <a:pathLst>
                <a:path h="4072994" w="7422312">
                  <a:moveTo>
                    <a:pt x="0" y="0"/>
                  </a:moveTo>
                  <a:lnTo>
                    <a:pt x="7422312" y="0"/>
                  </a:lnTo>
                  <a:lnTo>
                    <a:pt x="7422312" y="4072994"/>
                  </a:lnTo>
                  <a:lnTo>
                    <a:pt x="0" y="407299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0">
              <a:off x="0" y="9455804"/>
              <a:ext cx="7422312" cy="4072994"/>
            </a:xfrm>
            <a:custGeom>
              <a:avLst/>
              <a:gdLst/>
              <a:ahLst/>
              <a:cxnLst/>
              <a:rect r="r" b="b" t="t" l="l"/>
              <a:pathLst>
                <a:path h="4072994" w="7422312">
                  <a:moveTo>
                    <a:pt x="0" y="0"/>
                  </a:moveTo>
                  <a:lnTo>
                    <a:pt x="7422312" y="0"/>
                  </a:lnTo>
                  <a:lnTo>
                    <a:pt x="7422312" y="4072994"/>
                  </a:lnTo>
                  <a:lnTo>
                    <a:pt x="0" y="407299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1" id="11"/>
            <p:cNvSpPr/>
            <p:nvPr/>
          </p:nvSpPr>
          <p:spPr>
            <a:xfrm flipH="false" flipV="false" rot="0">
              <a:off x="0" y="4735360"/>
              <a:ext cx="7422312" cy="4072994"/>
            </a:xfrm>
            <a:custGeom>
              <a:avLst/>
              <a:gdLst/>
              <a:ahLst/>
              <a:cxnLst/>
              <a:rect r="r" b="b" t="t" l="l"/>
              <a:pathLst>
                <a:path h="4072994" w="7422312">
                  <a:moveTo>
                    <a:pt x="0" y="0"/>
                  </a:moveTo>
                  <a:lnTo>
                    <a:pt x="7422312" y="0"/>
                  </a:lnTo>
                  <a:lnTo>
                    <a:pt x="7422312" y="4072994"/>
                  </a:lnTo>
                  <a:lnTo>
                    <a:pt x="0" y="407299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2" id="12"/>
            <p:cNvSpPr/>
            <p:nvPr/>
          </p:nvSpPr>
          <p:spPr>
            <a:xfrm flipH="false" flipV="false" rot="0">
              <a:off x="0" y="0"/>
              <a:ext cx="7422312" cy="4072994"/>
            </a:xfrm>
            <a:custGeom>
              <a:avLst/>
              <a:gdLst/>
              <a:ahLst/>
              <a:cxnLst/>
              <a:rect r="r" b="b" t="t" l="l"/>
              <a:pathLst>
                <a:path h="4072994" w="7422312">
                  <a:moveTo>
                    <a:pt x="0" y="0"/>
                  </a:moveTo>
                  <a:lnTo>
                    <a:pt x="7422312" y="0"/>
                  </a:lnTo>
                  <a:lnTo>
                    <a:pt x="7422312" y="4072994"/>
                  </a:lnTo>
                  <a:lnTo>
                    <a:pt x="0" y="407299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grpSp>
        <p:nvGrpSpPr>
          <p:cNvPr name="Group 13" id="13"/>
          <p:cNvGrpSpPr/>
          <p:nvPr/>
        </p:nvGrpSpPr>
        <p:grpSpPr>
          <a:xfrm rot="0">
            <a:off x="16196032" y="-3139932"/>
            <a:ext cx="5566734" cy="13698118"/>
            <a:chOff x="0" y="0"/>
            <a:chExt cx="7422312" cy="18264158"/>
          </a:xfrm>
        </p:grpSpPr>
        <p:sp>
          <p:nvSpPr>
            <p:cNvPr name="Freeform 14" id="14"/>
            <p:cNvSpPr/>
            <p:nvPr/>
          </p:nvSpPr>
          <p:spPr>
            <a:xfrm flipH="false" flipV="false" rot="0">
              <a:off x="0" y="14191164"/>
              <a:ext cx="7422312" cy="4072994"/>
            </a:xfrm>
            <a:custGeom>
              <a:avLst/>
              <a:gdLst/>
              <a:ahLst/>
              <a:cxnLst/>
              <a:rect r="r" b="b" t="t" l="l"/>
              <a:pathLst>
                <a:path h="4072994" w="7422312">
                  <a:moveTo>
                    <a:pt x="0" y="0"/>
                  </a:moveTo>
                  <a:lnTo>
                    <a:pt x="7422312" y="0"/>
                  </a:lnTo>
                  <a:lnTo>
                    <a:pt x="7422312" y="4072994"/>
                  </a:lnTo>
                  <a:lnTo>
                    <a:pt x="0" y="407299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5" id="15"/>
            <p:cNvSpPr/>
            <p:nvPr/>
          </p:nvSpPr>
          <p:spPr>
            <a:xfrm flipH="false" flipV="false" rot="0">
              <a:off x="0" y="9455804"/>
              <a:ext cx="7422312" cy="4072994"/>
            </a:xfrm>
            <a:custGeom>
              <a:avLst/>
              <a:gdLst/>
              <a:ahLst/>
              <a:cxnLst/>
              <a:rect r="r" b="b" t="t" l="l"/>
              <a:pathLst>
                <a:path h="4072994" w="7422312">
                  <a:moveTo>
                    <a:pt x="0" y="0"/>
                  </a:moveTo>
                  <a:lnTo>
                    <a:pt x="7422312" y="0"/>
                  </a:lnTo>
                  <a:lnTo>
                    <a:pt x="7422312" y="4072994"/>
                  </a:lnTo>
                  <a:lnTo>
                    <a:pt x="0" y="407299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6" id="16"/>
            <p:cNvSpPr/>
            <p:nvPr/>
          </p:nvSpPr>
          <p:spPr>
            <a:xfrm flipH="false" flipV="false" rot="0">
              <a:off x="0" y="4735360"/>
              <a:ext cx="7422312" cy="4072994"/>
            </a:xfrm>
            <a:custGeom>
              <a:avLst/>
              <a:gdLst/>
              <a:ahLst/>
              <a:cxnLst/>
              <a:rect r="r" b="b" t="t" l="l"/>
              <a:pathLst>
                <a:path h="4072994" w="7422312">
                  <a:moveTo>
                    <a:pt x="0" y="0"/>
                  </a:moveTo>
                  <a:lnTo>
                    <a:pt x="7422312" y="0"/>
                  </a:lnTo>
                  <a:lnTo>
                    <a:pt x="7422312" y="4072994"/>
                  </a:lnTo>
                  <a:lnTo>
                    <a:pt x="0" y="407299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7" id="17"/>
            <p:cNvSpPr/>
            <p:nvPr/>
          </p:nvSpPr>
          <p:spPr>
            <a:xfrm flipH="false" flipV="false" rot="0">
              <a:off x="0" y="0"/>
              <a:ext cx="7422312" cy="4072994"/>
            </a:xfrm>
            <a:custGeom>
              <a:avLst/>
              <a:gdLst/>
              <a:ahLst/>
              <a:cxnLst/>
              <a:rect r="r" b="b" t="t" l="l"/>
              <a:pathLst>
                <a:path h="4072994" w="7422312">
                  <a:moveTo>
                    <a:pt x="0" y="0"/>
                  </a:moveTo>
                  <a:lnTo>
                    <a:pt x="7422312" y="0"/>
                  </a:lnTo>
                  <a:lnTo>
                    <a:pt x="7422312" y="4072994"/>
                  </a:lnTo>
                  <a:lnTo>
                    <a:pt x="0" y="407299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sp>
        <p:nvSpPr>
          <p:cNvPr name="TextBox 18" id="18"/>
          <p:cNvSpPr txBox="true"/>
          <p:nvPr/>
        </p:nvSpPr>
        <p:spPr>
          <a:xfrm rot="0">
            <a:off x="4812982" y="6934644"/>
            <a:ext cx="8662036" cy="979170"/>
          </a:xfrm>
          <a:prstGeom prst="rect">
            <a:avLst/>
          </a:prstGeom>
        </p:spPr>
        <p:txBody>
          <a:bodyPr anchor="t" rtlCol="false" tIns="0" lIns="0" bIns="0" rIns="0">
            <a:spAutoFit/>
          </a:bodyPr>
          <a:lstStyle/>
          <a:p>
            <a:pPr algn="ctr">
              <a:lnSpc>
                <a:spcPts val="7980"/>
              </a:lnSpc>
            </a:pPr>
            <a:r>
              <a:rPr lang="en-US" sz="5700">
                <a:solidFill>
                  <a:srgbClr val="000000"/>
                </a:solidFill>
                <a:latin typeface="Canva Sans Bold"/>
              </a:rPr>
              <a:t>Alguma dúvida?</a:t>
            </a:r>
          </a:p>
        </p:txBody>
      </p:sp>
      <p:sp>
        <p:nvSpPr>
          <p:cNvPr name="TextBox 19" id="19"/>
          <p:cNvSpPr txBox="true"/>
          <p:nvPr/>
        </p:nvSpPr>
        <p:spPr>
          <a:xfrm rot="0">
            <a:off x="3020511" y="4077334"/>
            <a:ext cx="12246977" cy="2812414"/>
          </a:xfrm>
          <a:prstGeom prst="rect">
            <a:avLst/>
          </a:prstGeom>
        </p:spPr>
        <p:txBody>
          <a:bodyPr anchor="t" rtlCol="false" tIns="0" lIns="0" bIns="0" rIns="0">
            <a:spAutoFit/>
          </a:bodyPr>
          <a:lstStyle/>
          <a:p>
            <a:pPr algn="ctr">
              <a:lnSpc>
                <a:spcPts val="22960"/>
              </a:lnSpc>
            </a:pPr>
            <a:r>
              <a:rPr lang="en-US" sz="16400" spc="918">
                <a:solidFill>
                  <a:srgbClr val="000000"/>
                </a:solidFill>
                <a:latin typeface="Gotham Condensed Bold"/>
              </a:rPr>
              <a:t>PELA A ATENÇÃO</a:t>
            </a:r>
          </a:p>
        </p:txBody>
      </p:sp>
      <p:sp>
        <p:nvSpPr>
          <p:cNvPr name="TextBox 20" id="20"/>
          <p:cNvSpPr txBox="true"/>
          <p:nvPr/>
        </p:nvSpPr>
        <p:spPr>
          <a:xfrm rot="0">
            <a:off x="3890494" y="8520579"/>
            <a:ext cx="10507011" cy="630781"/>
          </a:xfrm>
          <a:prstGeom prst="rect">
            <a:avLst/>
          </a:prstGeom>
        </p:spPr>
        <p:txBody>
          <a:bodyPr anchor="t" rtlCol="false" tIns="0" lIns="0" bIns="0" rIns="0">
            <a:spAutoFit/>
          </a:bodyPr>
          <a:lstStyle/>
          <a:p>
            <a:pPr algn="ctr">
              <a:lnSpc>
                <a:spcPts val="5094"/>
              </a:lnSpc>
            </a:pPr>
          </a:p>
        </p:txBody>
      </p:sp>
      <p:sp>
        <p:nvSpPr>
          <p:cNvPr name="Freeform 21" id="21"/>
          <p:cNvSpPr/>
          <p:nvPr/>
        </p:nvSpPr>
        <p:spPr>
          <a:xfrm flipH="false" flipV="false" rot="-2322216">
            <a:off x="13631055" y="6038999"/>
            <a:ext cx="5991871" cy="5115560"/>
          </a:xfrm>
          <a:custGeom>
            <a:avLst/>
            <a:gdLst/>
            <a:ahLst/>
            <a:cxnLst/>
            <a:rect r="r" b="b" t="t" l="l"/>
            <a:pathLst>
              <a:path h="5115560" w="5991871">
                <a:moveTo>
                  <a:pt x="0" y="0"/>
                </a:moveTo>
                <a:lnTo>
                  <a:pt x="5991871" y="0"/>
                </a:lnTo>
                <a:lnTo>
                  <a:pt x="5991871" y="5115560"/>
                </a:lnTo>
                <a:lnTo>
                  <a:pt x="0" y="5115560"/>
                </a:lnTo>
                <a:lnTo>
                  <a:pt x="0" y="0"/>
                </a:lnTo>
                <a:close/>
              </a:path>
            </a:pathLst>
          </a:custGeom>
          <a:blipFill>
            <a:blip r:embed="rId4"/>
            <a:stretch>
              <a:fillRect l="0" t="0" r="0" b="0"/>
            </a:stretch>
          </a:blipFill>
        </p:spPr>
      </p:sp>
      <p:sp>
        <p:nvSpPr>
          <p:cNvPr name="Freeform 22" id="22"/>
          <p:cNvSpPr/>
          <p:nvPr/>
        </p:nvSpPr>
        <p:spPr>
          <a:xfrm flipH="false" flipV="false" rot="6451996">
            <a:off x="-1317781" y="-519808"/>
            <a:ext cx="4692961" cy="4006616"/>
          </a:xfrm>
          <a:custGeom>
            <a:avLst/>
            <a:gdLst/>
            <a:ahLst/>
            <a:cxnLst/>
            <a:rect r="r" b="b" t="t" l="l"/>
            <a:pathLst>
              <a:path h="4006616" w="4692961">
                <a:moveTo>
                  <a:pt x="0" y="0"/>
                </a:moveTo>
                <a:lnTo>
                  <a:pt x="4692962" y="0"/>
                </a:lnTo>
                <a:lnTo>
                  <a:pt x="4692962" y="4006615"/>
                </a:lnTo>
                <a:lnTo>
                  <a:pt x="0" y="4006615"/>
                </a:lnTo>
                <a:lnTo>
                  <a:pt x="0" y="0"/>
                </a:lnTo>
                <a:close/>
              </a:path>
            </a:pathLst>
          </a:custGeom>
          <a:blipFill>
            <a:blip r:embed="rId4"/>
            <a:stretch>
              <a:fillRect l="0" t="0" r="0" b="0"/>
            </a:stretch>
          </a:blipFill>
        </p:spPr>
      </p:sp>
      <p:sp>
        <p:nvSpPr>
          <p:cNvPr name="Freeform 23" id="23"/>
          <p:cNvSpPr/>
          <p:nvPr/>
        </p:nvSpPr>
        <p:spPr>
          <a:xfrm flipH="false" flipV="false" rot="0">
            <a:off x="0" y="6207606"/>
            <a:ext cx="6329321" cy="4246468"/>
          </a:xfrm>
          <a:custGeom>
            <a:avLst/>
            <a:gdLst/>
            <a:ahLst/>
            <a:cxnLst/>
            <a:rect r="r" b="b" t="t" l="l"/>
            <a:pathLst>
              <a:path h="4246468" w="6329321">
                <a:moveTo>
                  <a:pt x="0" y="0"/>
                </a:moveTo>
                <a:lnTo>
                  <a:pt x="6329321" y="0"/>
                </a:lnTo>
                <a:lnTo>
                  <a:pt x="6329321" y="4246468"/>
                </a:lnTo>
                <a:lnTo>
                  <a:pt x="0" y="4246468"/>
                </a:lnTo>
                <a:lnTo>
                  <a:pt x="0" y="0"/>
                </a:lnTo>
                <a:close/>
              </a:path>
            </a:pathLst>
          </a:custGeom>
          <a:blipFill>
            <a:blip r:embed="rId5"/>
            <a:stretch>
              <a:fillRect l="0" t="0" r="-1270" b="0"/>
            </a:stretch>
          </a:blipFill>
        </p:spPr>
      </p:sp>
      <p:sp>
        <p:nvSpPr>
          <p:cNvPr name="TextBox 24" id="24"/>
          <p:cNvSpPr txBox="true"/>
          <p:nvPr/>
        </p:nvSpPr>
        <p:spPr>
          <a:xfrm rot="0">
            <a:off x="4528212" y="1579245"/>
            <a:ext cx="9231577" cy="2812414"/>
          </a:xfrm>
          <a:prstGeom prst="rect">
            <a:avLst/>
          </a:prstGeom>
        </p:spPr>
        <p:txBody>
          <a:bodyPr anchor="t" rtlCol="false" tIns="0" lIns="0" bIns="0" rIns="0">
            <a:spAutoFit/>
          </a:bodyPr>
          <a:lstStyle/>
          <a:p>
            <a:pPr algn="ctr">
              <a:lnSpc>
                <a:spcPts val="22960"/>
              </a:lnSpc>
            </a:pPr>
            <a:r>
              <a:rPr lang="en-US" sz="16400" spc="918">
                <a:solidFill>
                  <a:srgbClr val="000000"/>
                </a:solidFill>
                <a:latin typeface="Gotham Condensed Bold"/>
              </a:rPr>
              <a:t>OBRIGADA </a:t>
            </a:r>
          </a:p>
        </p:txBody>
      </p:sp>
      <p:sp>
        <p:nvSpPr>
          <p:cNvPr name="Freeform 25" id="25"/>
          <p:cNvSpPr/>
          <p:nvPr/>
        </p:nvSpPr>
        <p:spPr>
          <a:xfrm flipH="false" flipV="false" rot="-2981492">
            <a:off x="15129023" y="8381931"/>
            <a:ext cx="2995935" cy="2557780"/>
          </a:xfrm>
          <a:custGeom>
            <a:avLst/>
            <a:gdLst/>
            <a:ahLst/>
            <a:cxnLst/>
            <a:rect r="r" b="b" t="t" l="l"/>
            <a:pathLst>
              <a:path h="2557780" w="2995935">
                <a:moveTo>
                  <a:pt x="0" y="0"/>
                </a:moveTo>
                <a:lnTo>
                  <a:pt x="2995935" y="0"/>
                </a:lnTo>
                <a:lnTo>
                  <a:pt x="2995935" y="2557780"/>
                </a:lnTo>
                <a:lnTo>
                  <a:pt x="0" y="2557780"/>
                </a:lnTo>
                <a:lnTo>
                  <a:pt x="0" y="0"/>
                </a:lnTo>
                <a:close/>
              </a:path>
            </a:pathLst>
          </a:custGeom>
          <a:blipFill>
            <a:blip r:embed="rId4"/>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1292593"/>
            <a:ext cx="6160103" cy="443225"/>
            <a:chOff x="0" y="0"/>
            <a:chExt cx="1622414" cy="116734"/>
          </a:xfrm>
        </p:grpSpPr>
        <p:sp>
          <p:nvSpPr>
            <p:cNvPr name="Freeform 3" id="3"/>
            <p:cNvSpPr/>
            <p:nvPr/>
          </p:nvSpPr>
          <p:spPr>
            <a:xfrm flipH="false" flipV="false" rot="0">
              <a:off x="0" y="0"/>
              <a:ext cx="1622414" cy="116734"/>
            </a:xfrm>
            <a:custGeom>
              <a:avLst/>
              <a:gdLst/>
              <a:ahLst/>
              <a:cxnLst/>
              <a:rect r="r" b="b" t="t" l="l"/>
              <a:pathLst>
                <a:path h="116734" w="1622414">
                  <a:moveTo>
                    <a:pt x="0" y="0"/>
                  </a:moveTo>
                  <a:lnTo>
                    <a:pt x="1622414" y="0"/>
                  </a:lnTo>
                  <a:lnTo>
                    <a:pt x="1622414" y="116734"/>
                  </a:lnTo>
                  <a:lnTo>
                    <a:pt x="0" y="116734"/>
                  </a:lnTo>
                  <a:close/>
                </a:path>
              </a:pathLst>
            </a:custGeom>
            <a:solidFill>
              <a:srgbClr val="FD828D"/>
            </a:solidFill>
          </p:spPr>
        </p:sp>
        <p:sp>
          <p:nvSpPr>
            <p:cNvPr name="TextBox 4" id="4"/>
            <p:cNvSpPr txBox="true"/>
            <p:nvPr/>
          </p:nvSpPr>
          <p:spPr>
            <a:xfrm>
              <a:off x="0" y="-38100"/>
              <a:ext cx="1622414" cy="154834"/>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028700" y="3474384"/>
            <a:ext cx="7939788" cy="3100368"/>
            <a:chOff x="0" y="0"/>
            <a:chExt cx="2091138" cy="816558"/>
          </a:xfrm>
        </p:grpSpPr>
        <p:sp>
          <p:nvSpPr>
            <p:cNvPr name="Freeform 6" id="6"/>
            <p:cNvSpPr/>
            <p:nvPr/>
          </p:nvSpPr>
          <p:spPr>
            <a:xfrm flipH="false" flipV="false" rot="0">
              <a:off x="0" y="0"/>
              <a:ext cx="2091138" cy="816558"/>
            </a:xfrm>
            <a:custGeom>
              <a:avLst/>
              <a:gdLst/>
              <a:ahLst/>
              <a:cxnLst/>
              <a:rect r="r" b="b" t="t" l="l"/>
              <a:pathLst>
                <a:path h="816558" w="2091138">
                  <a:moveTo>
                    <a:pt x="0" y="0"/>
                  </a:moveTo>
                  <a:lnTo>
                    <a:pt x="2091138" y="0"/>
                  </a:lnTo>
                  <a:lnTo>
                    <a:pt x="2091138" y="816558"/>
                  </a:lnTo>
                  <a:lnTo>
                    <a:pt x="0" y="816558"/>
                  </a:lnTo>
                  <a:close/>
                </a:path>
              </a:pathLst>
            </a:custGeom>
            <a:solidFill>
              <a:srgbClr val="FFD1D5"/>
            </a:solidFill>
          </p:spPr>
        </p:sp>
        <p:sp>
          <p:nvSpPr>
            <p:cNvPr name="TextBox 7" id="7"/>
            <p:cNvSpPr txBox="true"/>
            <p:nvPr/>
          </p:nvSpPr>
          <p:spPr>
            <a:xfrm>
              <a:off x="0" y="-38100"/>
              <a:ext cx="2091138" cy="854658"/>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1028700" y="2383488"/>
            <a:ext cx="6160103" cy="443225"/>
            <a:chOff x="0" y="0"/>
            <a:chExt cx="1622414" cy="116734"/>
          </a:xfrm>
        </p:grpSpPr>
        <p:sp>
          <p:nvSpPr>
            <p:cNvPr name="Freeform 9" id="9"/>
            <p:cNvSpPr/>
            <p:nvPr/>
          </p:nvSpPr>
          <p:spPr>
            <a:xfrm flipH="false" flipV="false" rot="0">
              <a:off x="0" y="0"/>
              <a:ext cx="1622414" cy="116734"/>
            </a:xfrm>
            <a:custGeom>
              <a:avLst/>
              <a:gdLst/>
              <a:ahLst/>
              <a:cxnLst/>
              <a:rect r="r" b="b" t="t" l="l"/>
              <a:pathLst>
                <a:path h="116734" w="1622414">
                  <a:moveTo>
                    <a:pt x="0" y="0"/>
                  </a:moveTo>
                  <a:lnTo>
                    <a:pt x="1622414" y="0"/>
                  </a:lnTo>
                  <a:lnTo>
                    <a:pt x="1622414" y="116734"/>
                  </a:lnTo>
                  <a:lnTo>
                    <a:pt x="0" y="116734"/>
                  </a:lnTo>
                  <a:close/>
                </a:path>
              </a:pathLst>
            </a:custGeom>
            <a:solidFill>
              <a:srgbClr val="FD828D"/>
            </a:solidFill>
          </p:spPr>
        </p:sp>
        <p:sp>
          <p:nvSpPr>
            <p:cNvPr name="TextBox 10" id="10"/>
            <p:cNvSpPr txBox="true"/>
            <p:nvPr/>
          </p:nvSpPr>
          <p:spPr>
            <a:xfrm>
              <a:off x="0" y="-38100"/>
              <a:ext cx="1622414" cy="154834"/>
            </a:xfrm>
            <a:prstGeom prst="rect">
              <a:avLst/>
            </a:prstGeom>
          </p:spPr>
          <p:txBody>
            <a:bodyPr anchor="ctr" rtlCol="false" tIns="50800" lIns="50800" bIns="50800" rIns="50800"/>
            <a:lstStyle/>
            <a:p>
              <a:pPr algn="ctr">
                <a:lnSpc>
                  <a:spcPts val="2659"/>
                </a:lnSpc>
                <a:spcBef>
                  <a:spcPct val="0"/>
                </a:spcBef>
              </a:pPr>
            </a:p>
          </p:txBody>
        </p:sp>
      </p:grpSp>
      <p:grpSp>
        <p:nvGrpSpPr>
          <p:cNvPr name="Group 11" id="11"/>
          <p:cNvGrpSpPr/>
          <p:nvPr/>
        </p:nvGrpSpPr>
        <p:grpSpPr>
          <a:xfrm rot="0">
            <a:off x="8968488" y="6574752"/>
            <a:ext cx="7939788" cy="3100368"/>
            <a:chOff x="0" y="0"/>
            <a:chExt cx="2091138" cy="816558"/>
          </a:xfrm>
        </p:grpSpPr>
        <p:sp>
          <p:nvSpPr>
            <p:cNvPr name="Freeform 12" id="12"/>
            <p:cNvSpPr/>
            <p:nvPr/>
          </p:nvSpPr>
          <p:spPr>
            <a:xfrm flipH="false" flipV="false" rot="0">
              <a:off x="0" y="0"/>
              <a:ext cx="2091138" cy="816558"/>
            </a:xfrm>
            <a:custGeom>
              <a:avLst/>
              <a:gdLst/>
              <a:ahLst/>
              <a:cxnLst/>
              <a:rect r="r" b="b" t="t" l="l"/>
              <a:pathLst>
                <a:path h="816558" w="2091138">
                  <a:moveTo>
                    <a:pt x="0" y="0"/>
                  </a:moveTo>
                  <a:lnTo>
                    <a:pt x="2091138" y="0"/>
                  </a:lnTo>
                  <a:lnTo>
                    <a:pt x="2091138" y="816558"/>
                  </a:lnTo>
                  <a:lnTo>
                    <a:pt x="0" y="816558"/>
                  </a:lnTo>
                  <a:close/>
                </a:path>
              </a:pathLst>
            </a:custGeom>
            <a:solidFill>
              <a:srgbClr val="FFD1D5"/>
            </a:solidFill>
          </p:spPr>
        </p:sp>
        <p:sp>
          <p:nvSpPr>
            <p:cNvPr name="TextBox 13" id="13"/>
            <p:cNvSpPr txBox="true"/>
            <p:nvPr/>
          </p:nvSpPr>
          <p:spPr>
            <a:xfrm>
              <a:off x="0" y="-38100"/>
              <a:ext cx="2091138" cy="854658"/>
            </a:xfrm>
            <a:prstGeom prst="rect">
              <a:avLst/>
            </a:prstGeom>
          </p:spPr>
          <p:txBody>
            <a:bodyPr anchor="ctr" rtlCol="false" tIns="50800" lIns="50800" bIns="50800" rIns="50800"/>
            <a:lstStyle/>
            <a:p>
              <a:pPr algn="ctr">
                <a:lnSpc>
                  <a:spcPts val="2659"/>
                </a:lnSpc>
                <a:spcBef>
                  <a:spcPct val="0"/>
                </a:spcBef>
              </a:pPr>
            </a:p>
          </p:txBody>
        </p:sp>
      </p:grpSp>
      <p:sp>
        <p:nvSpPr>
          <p:cNvPr name="Freeform 14" id="14"/>
          <p:cNvSpPr/>
          <p:nvPr/>
        </p:nvSpPr>
        <p:spPr>
          <a:xfrm flipH="false" flipV="false" rot="0">
            <a:off x="9144000" y="1292593"/>
            <a:ext cx="8448871" cy="4386914"/>
          </a:xfrm>
          <a:custGeom>
            <a:avLst/>
            <a:gdLst/>
            <a:ahLst/>
            <a:cxnLst/>
            <a:rect r="r" b="b" t="t" l="l"/>
            <a:pathLst>
              <a:path h="4386914" w="8448871">
                <a:moveTo>
                  <a:pt x="0" y="0"/>
                </a:moveTo>
                <a:lnTo>
                  <a:pt x="8448871" y="0"/>
                </a:lnTo>
                <a:lnTo>
                  <a:pt x="8448871" y="4386914"/>
                </a:lnTo>
                <a:lnTo>
                  <a:pt x="0" y="4386914"/>
                </a:lnTo>
                <a:lnTo>
                  <a:pt x="0" y="0"/>
                </a:lnTo>
                <a:close/>
              </a:path>
            </a:pathLst>
          </a:custGeom>
          <a:blipFill>
            <a:blip r:embed="rId2"/>
            <a:stretch>
              <a:fillRect l="0" t="0" r="0" b="0"/>
            </a:stretch>
          </a:blipFill>
        </p:spPr>
      </p:sp>
      <p:sp>
        <p:nvSpPr>
          <p:cNvPr name="TextBox 15" id="15"/>
          <p:cNvSpPr txBox="true"/>
          <p:nvPr/>
        </p:nvSpPr>
        <p:spPr>
          <a:xfrm rot="0">
            <a:off x="1181858" y="4039683"/>
            <a:ext cx="7786630" cy="2050415"/>
          </a:xfrm>
          <a:prstGeom prst="rect">
            <a:avLst/>
          </a:prstGeom>
        </p:spPr>
        <p:txBody>
          <a:bodyPr anchor="t" rtlCol="false" tIns="0" lIns="0" bIns="0" rIns="0">
            <a:spAutoFit/>
          </a:bodyPr>
          <a:lstStyle/>
          <a:p>
            <a:pPr algn="l">
              <a:lnSpc>
                <a:spcPts val="4059"/>
              </a:lnSpc>
            </a:pPr>
            <a:r>
              <a:rPr lang="en-US" sz="2899">
                <a:solidFill>
                  <a:srgbClr val="000000"/>
                </a:solidFill>
                <a:latin typeface="Public Sans"/>
              </a:rPr>
              <a:t>As regras de negócio são restrições ou premissas necessárias para o negócio “acontecer”. Poderíamos elencar dezenas de regras de negócio...</a:t>
            </a:r>
          </a:p>
        </p:txBody>
      </p:sp>
      <p:sp>
        <p:nvSpPr>
          <p:cNvPr name="TextBox 16" id="16"/>
          <p:cNvSpPr txBox="true"/>
          <p:nvPr/>
        </p:nvSpPr>
        <p:spPr>
          <a:xfrm rot="0">
            <a:off x="1028700" y="1390380"/>
            <a:ext cx="6868294" cy="1038225"/>
          </a:xfrm>
          <a:prstGeom prst="rect">
            <a:avLst/>
          </a:prstGeom>
        </p:spPr>
        <p:txBody>
          <a:bodyPr anchor="t" rtlCol="false" tIns="0" lIns="0" bIns="0" rIns="0">
            <a:spAutoFit/>
          </a:bodyPr>
          <a:lstStyle/>
          <a:p>
            <a:pPr algn="l" marL="0" indent="0" lvl="0">
              <a:lnSpc>
                <a:spcPts val="8400"/>
              </a:lnSpc>
            </a:pPr>
            <a:r>
              <a:rPr lang="en-US" sz="6000" spc="336">
                <a:solidFill>
                  <a:srgbClr val="000000"/>
                </a:solidFill>
                <a:latin typeface="Gotham Condensed Bold"/>
              </a:rPr>
              <a:t>1.3 Regras de Negócio</a:t>
            </a:r>
          </a:p>
        </p:txBody>
      </p:sp>
      <p:sp>
        <p:nvSpPr>
          <p:cNvPr name="TextBox 17" id="17"/>
          <p:cNvSpPr txBox="true"/>
          <p:nvPr/>
        </p:nvSpPr>
        <p:spPr>
          <a:xfrm rot="0">
            <a:off x="9214531" y="7207885"/>
            <a:ext cx="7447701" cy="2050415"/>
          </a:xfrm>
          <a:prstGeom prst="rect">
            <a:avLst/>
          </a:prstGeom>
        </p:spPr>
        <p:txBody>
          <a:bodyPr anchor="t" rtlCol="false" tIns="0" lIns="0" bIns="0" rIns="0">
            <a:spAutoFit/>
          </a:bodyPr>
          <a:lstStyle/>
          <a:p>
            <a:pPr algn="l">
              <a:lnSpc>
                <a:spcPts val="4059"/>
              </a:lnSpc>
            </a:pPr>
            <a:r>
              <a:rPr lang="en-US" sz="2899">
                <a:solidFill>
                  <a:srgbClr val="000000"/>
                </a:solidFill>
                <a:latin typeface="Public Sans"/>
              </a:rPr>
              <a:t>Mas é fundamental que seja claro que regras de negócio existe sem sistema, e que uma empresa não existe sem regras de negócio.</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80357" y="1028700"/>
            <a:ext cx="16230600" cy="443225"/>
            <a:chOff x="0" y="0"/>
            <a:chExt cx="4274726" cy="116734"/>
          </a:xfrm>
        </p:grpSpPr>
        <p:sp>
          <p:nvSpPr>
            <p:cNvPr name="Freeform 3" id="3"/>
            <p:cNvSpPr/>
            <p:nvPr/>
          </p:nvSpPr>
          <p:spPr>
            <a:xfrm flipH="false" flipV="false" rot="0">
              <a:off x="0" y="0"/>
              <a:ext cx="4274726" cy="116734"/>
            </a:xfrm>
            <a:custGeom>
              <a:avLst/>
              <a:gdLst/>
              <a:ahLst/>
              <a:cxnLst/>
              <a:rect r="r" b="b" t="t" l="l"/>
              <a:pathLst>
                <a:path h="116734" w="4274726">
                  <a:moveTo>
                    <a:pt x="0" y="0"/>
                  </a:moveTo>
                  <a:lnTo>
                    <a:pt x="4274726" y="0"/>
                  </a:lnTo>
                  <a:lnTo>
                    <a:pt x="4274726" y="116734"/>
                  </a:lnTo>
                  <a:lnTo>
                    <a:pt x="0" y="116734"/>
                  </a:lnTo>
                  <a:close/>
                </a:path>
              </a:pathLst>
            </a:custGeom>
            <a:solidFill>
              <a:srgbClr val="5CDEE6"/>
            </a:solidFill>
          </p:spPr>
        </p:sp>
        <p:sp>
          <p:nvSpPr>
            <p:cNvPr name="TextBox 4" id="4"/>
            <p:cNvSpPr txBox="true"/>
            <p:nvPr/>
          </p:nvSpPr>
          <p:spPr>
            <a:xfrm>
              <a:off x="0" y="-38100"/>
              <a:ext cx="4274726" cy="154834"/>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5400000">
            <a:off x="-285842" y="3838749"/>
            <a:ext cx="7540564" cy="4399626"/>
            <a:chOff x="0" y="0"/>
            <a:chExt cx="1985992" cy="1158749"/>
          </a:xfrm>
        </p:grpSpPr>
        <p:sp>
          <p:nvSpPr>
            <p:cNvPr name="Freeform 6" id="6"/>
            <p:cNvSpPr/>
            <p:nvPr/>
          </p:nvSpPr>
          <p:spPr>
            <a:xfrm flipH="false" flipV="false" rot="0">
              <a:off x="0" y="0"/>
              <a:ext cx="1985992" cy="1158749"/>
            </a:xfrm>
            <a:custGeom>
              <a:avLst/>
              <a:gdLst/>
              <a:ahLst/>
              <a:cxnLst/>
              <a:rect r="r" b="b" t="t" l="l"/>
              <a:pathLst>
                <a:path h="1158749" w="1985992">
                  <a:moveTo>
                    <a:pt x="0" y="0"/>
                  </a:moveTo>
                  <a:lnTo>
                    <a:pt x="1985992" y="0"/>
                  </a:lnTo>
                  <a:lnTo>
                    <a:pt x="1985992" y="1158749"/>
                  </a:lnTo>
                  <a:lnTo>
                    <a:pt x="0" y="1158749"/>
                  </a:lnTo>
                  <a:close/>
                </a:path>
              </a:pathLst>
            </a:custGeom>
            <a:solidFill>
              <a:srgbClr val="D8F7F8"/>
            </a:solidFill>
          </p:spPr>
        </p:sp>
        <p:sp>
          <p:nvSpPr>
            <p:cNvPr name="TextBox 7" id="7"/>
            <p:cNvSpPr txBox="true"/>
            <p:nvPr/>
          </p:nvSpPr>
          <p:spPr>
            <a:xfrm>
              <a:off x="0" y="-38100"/>
              <a:ext cx="1985992" cy="1196849"/>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5400000">
            <a:off x="10231136" y="3838749"/>
            <a:ext cx="7540564" cy="4399626"/>
            <a:chOff x="0" y="0"/>
            <a:chExt cx="1985992" cy="1158749"/>
          </a:xfrm>
        </p:grpSpPr>
        <p:sp>
          <p:nvSpPr>
            <p:cNvPr name="Freeform 9" id="9"/>
            <p:cNvSpPr/>
            <p:nvPr/>
          </p:nvSpPr>
          <p:spPr>
            <a:xfrm flipH="false" flipV="false" rot="0">
              <a:off x="0" y="0"/>
              <a:ext cx="1985992" cy="1158749"/>
            </a:xfrm>
            <a:custGeom>
              <a:avLst/>
              <a:gdLst/>
              <a:ahLst/>
              <a:cxnLst/>
              <a:rect r="r" b="b" t="t" l="l"/>
              <a:pathLst>
                <a:path h="1158749" w="1985992">
                  <a:moveTo>
                    <a:pt x="0" y="0"/>
                  </a:moveTo>
                  <a:lnTo>
                    <a:pt x="1985992" y="0"/>
                  </a:lnTo>
                  <a:lnTo>
                    <a:pt x="1985992" y="1158749"/>
                  </a:lnTo>
                  <a:lnTo>
                    <a:pt x="0" y="1158749"/>
                  </a:lnTo>
                  <a:close/>
                </a:path>
              </a:pathLst>
            </a:custGeom>
            <a:solidFill>
              <a:srgbClr val="D8F7F8"/>
            </a:solidFill>
          </p:spPr>
        </p:sp>
        <p:sp>
          <p:nvSpPr>
            <p:cNvPr name="TextBox 10" id="10"/>
            <p:cNvSpPr txBox="true"/>
            <p:nvPr/>
          </p:nvSpPr>
          <p:spPr>
            <a:xfrm>
              <a:off x="0" y="-38100"/>
              <a:ext cx="1985992" cy="1196849"/>
            </a:xfrm>
            <a:prstGeom prst="rect">
              <a:avLst/>
            </a:prstGeom>
          </p:spPr>
          <p:txBody>
            <a:bodyPr anchor="ctr" rtlCol="false" tIns="50800" lIns="50800" bIns="50800" rIns="50800"/>
            <a:lstStyle/>
            <a:p>
              <a:pPr algn="ctr">
                <a:lnSpc>
                  <a:spcPts val="2659"/>
                </a:lnSpc>
                <a:spcBef>
                  <a:spcPct val="0"/>
                </a:spcBef>
              </a:pPr>
            </a:p>
          </p:txBody>
        </p:sp>
      </p:grpSp>
      <p:sp>
        <p:nvSpPr>
          <p:cNvPr name="Freeform 11" id="11"/>
          <p:cNvSpPr/>
          <p:nvPr/>
        </p:nvSpPr>
        <p:spPr>
          <a:xfrm flipH="false" flipV="false" rot="0">
            <a:off x="12340144" y="2804555"/>
            <a:ext cx="5348177" cy="3571973"/>
          </a:xfrm>
          <a:custGeom>
            <a:avLst/>
            <a:gdLst/>
            <a:ahLst/>
            <a:cxnLst/>
            <a:rect r="r" b="b" t="t" l="l"/>
            <a:pathLst>
              <a:path h="3571973" w="5348177">
                <a:moveTo>
                  <a:pt x="0" y="0"/>
                </a:moveTo>
                <a:lnTo>
                  <a:pt x="5348176" y="0"/>
                </a:lnTo>
                <a:lnTo>
                  <a:pt x="5348176" y="3571974"/>
                </a:lnTo>
                <a:lnTo>
                  <a:pt x="0" y="3571974"/>
                </a:lnTo>
                <a:lnTo>
                  <a:pt x="0" y="0"/>
                </a:lnTo>
                <a:close/>
              </a:path>
            </a:pathLst>
          </a:custGeom>
          <a:blipFill>
            <a:blip r:embed="rId2"/>
            <a:stretch>
              <a:fillRect l="0" t="0" r="-365" b="0"/>
            </a:stretch>
          </a:blipFill>
        </p:spPr>
      </p:sp>
      <p:sp>
        <p:nvSpPr>
          <p:cNvPr name="Freeform 12" id="12"/>
          <p:cNvSpPr/>
          <p:nvPr/>
        </p:nvSpPr>
        <p:spPr>
          <a:xfrm flipH="false" flipV="false" rot="0">
            <a:off x="358592" y="7313888"/>
            <a:ext cx="4571209" cy="2285604"/>
          </a:xfrm>
          <a:custGeom>
            <a:avLst/>
            <a:gdLst/>
            <a:ahLst/>
            <a:cxnLst/>
            <a:rect r="r" b="b" t="t" l="l"/>
            <a:pathLst>
              <a:path h="2285604" w="4571209">
                <a:moveTo>
                  <a:pt x="0" y="0"/>
                </a:moveTo>
                <a:lnTo>
                  <a:pt x="4571208" y="0"/>
                </a:lnTo>
                <a:lnTo>
                  <a:pt x="4571208" y="2285604"/>
                </a:lnTo>
                <a:lnTo>
                  <a:pt x="0" y="2285604"/>
                </a:lnTo>
                <a:lnTo>
                  <a:pt x="0" y="0"/>
                </a:lnTo>
                <a:close/>
              </a:path>
            </a:pathLst>
          </a:custGeom>
          <a:blipFill>
            <a:blip r:embed="rId3"/>
            <a:stretch>
              <a:fillRect l="0" t="0" r="0" b="0"/>
            </a:stretch>
          </a:blipFill>
        </p:spPr>
      </p:sp>
      <p:sp>
        <p:nvSpPr>
          <p:cNvPr name="TextBox 13" id="13"/>
          <p:cNvSpPr txBox="true"/>
          <p:nvPr/>
        </p:nvSpPr>
        <p:spPr>
          <a:xfrm rot="0">
            <a:off x="5804016" y="2728355"/>
            <a:ext cx="5983283" cy="5728335"/>
          </a:xfrm>
          <a:prstGeom prst="rect">
            <a:avLst/>
          </a:prstGeom>
        </p:spPr>
        <p:txBody>
          <a:bodyPr anchor="t" rtlCol="false" tIns="0" lIns="0" bIns="0" rIns="0">
            <a:spAutoFit/>
          </a:bodyPr>
          <a:lstStyle/>
          <a:p>
            <a:pPr algn="l">
              <a:lnSpc>
                <a:spcPts val="5040"/>
              </a:lnSpc>
            </a:pPr>
            <a:r>
              <a:rPr lang="en-US" sz="3600">
                <a:solidFill>
                  <a:srgbClr val="000000"/>
                </a:solidFill>
                <a:latin typeface="Public Sans"/>
              </a:rPr>
              <a:t> Para não se enganar pense da seguinte forma: Se fizer parte do produto ou serviço que será entregue para o cliente, então é REQUISITO.    Se forem orientação ou definições de como você deve executar o projeto, então é RESTRIÇÃO.</a:t>
            </a:r>
          </a:p>
        </p:txBody>
      </p:sp>
      <p:sp>
        <p:nvSpPr>
          <p:cNvPr name="TextBox 14" id="14"/>
          <p:cNvSpPr txBox="true"/>
          <p:nvPr/>
        </p:nvSpPr>
        <p:spPr>
          <a:xfrm rot="0">
            <a:off x="680357" y="561975"/>
            <a:ext cx="15520873" cy="923925"/>
          </a:xfrm>
          <a:prstGeom prst="rect">
            <a:avLst/>
          </a:prstGeom>
        </p:spPr>
        <p:txBody>
          <a:bodyPr anchor="t" rtlCol="false" tIns="0" lIns="0" bIns="0" rIns="0">
            <a:spAutoFit/>
          </a:bodyPr>
          <a:lstStyle/>
          <a:p>
            <a:pPr algn="l" marL="0" indent="0" lvl="0">
              <a:lnSpc>
                <a:spcPts val="7200"/>
              </a:lnSpc>
              <a:spcBef>
                <a:spcPct val="0"/>
              </a:spcBef>
            </a:pPr>
            <a:r>
              <a:rPr lang="en-US" sz="6000" spc="336">
                <a:solidFill>
                  <a:srgbClr val="000000"/>
                </a:solidFill>
                <a:latin typeface="Gotham Condensed Bold"/>
              </a:rPr>
              <a:t>1.4 Restrições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1312245"/>
            <a:ext cx="16230600" cy="443225"/>
            <a:chOff x="0" y="0"/>
            <a:chExt cx="4274726" cy="116734"/>
          </a:xfrm>
        </p:grpSpPr>
        <p:sp>
          <p:nvSpPr>
            <p:cNvPr name="Freeform 3" id="3"/>
            <p:cNvSpPr/>
            <p:nvPr/>
          </p:nvSpPr>
          <p:spPr>
            <a:xfrm flipH="false" flipV="false" rot="0">
              <a:off x="0" y="0"/>
              <a:ext cx="4274726" cy="116734"/>
            </a:xfrm>
            <a:custGeom>
              <a:avLst/>
              <a:gdLst/>
              <a:ahLst/>
              <a:cxnLst/>
              <a:rect r="r" b="b" t="t" l="l"/>
              <a:pathLst>
                <a:path h="116734" w="4274726">
                  <a:moveTo>
                    <a:pt x="0" y="0"/>
                  </a:moveTo>
                  <a:lnTo>
                    <a:pt x="4274726" y="0"/>
                  </a:lnTo>
                  <a:lnTo>
                    <a:pt x="4274726" y="116734"/>
                  </a:lnTo>
                  <a:lnTo>
                    <a:pt x="0" y="116734"/>
                  </a:lnTo>
                  <a:close/>
                </a:path>
              </a:pathLst>
            </a:custGeom>
            <a:solidFill>
              <a:srgbClr val="E8A0FD"/>
            </a:solidFill>
          </p:spPr>
        </p:sp>
        <p:sp>
          <p:nvSpPr>
            <p:cNvPr name="TextBox 4" id="4"/>
            <p:cNvSpPr txBox="true"/>
            <p:nvPr/>
          </p:nvSpPr>
          <p:spPr>
            <a:xfrm>
              <a:off x="0" y="-38100"/>
              <a:ext cx="4274726" cy="154834"/>
            </a:xfrm>
            <a:prstGeom prst="rect">
              <a:avLst/>
            </a:prstGeom>
          </p:spPr>
          <p:txBody>
            <a:bodyPr anchor="ctr" rtlCol="false" tIns="50800" lIns="50800" bIns="50800" rIns="50800"/>
            <a:lstStyle/>
            <a:p>
              <a:pPr algn="ctr">
                <a:lnSpc>
                  <a:spcPts val="2659"/>
                </a:lnSpc>
                <a:spcBef>
                  <a:spcPct val="0"/>
                </a:spcBef>
              </a:pPr>
            </a:p>
          </p:txBody>
        </p:sp>
      </p:grpSp>
      <p:sp>
        <p:nvSpPr>
          <p:cNvPr name="TextBox 5" id="5"/>
          <p:cNvSpPr txBox="true"/>
          <p:nvPr/>
        </p:nvSpPr>
        <p:spPr>
          <a:xfrm rot="0">
            <a:off x="1028700" y="831545"/>
            <a:ext cx="15520873" cy="923925"/>
          </a:xfrm>
          <a:prstGeom prst="rect">
            <a:avLst/>
          </a:prstGeom>
        </p:spPr>
        <p:txBody>
          <a:bodyPr anchor="t" rtlCol="false" tIns="0" lIns="0" bIns="0" rIns="0">
            <a:spAutoFit/>
          </a:bodyPr>
          <a:lstStyle/>
          <a:p>
            <a:pPr algn="l" marL="0" indent="0" lvl="0">
              <a:lnSpc>
                <a:spcPts val="7200"/>
              </a:lnSpc>
              <a:spcBef>
                <a:spcPct val="0"/>
              </a:spcBef>
            </a:pPr>
            <a:r>
              <a:rPr lang="en-US" sz="6000" spc="336">
                <a:solidFill>
                  <a:srgbClr val="000000"/>
                </a:solidFill>
                <a:latin typeface="Gotham Condensed Bold"/>
              </a:rPr>
              <a:t>1.5 Tipos de Requisitos</a:t>
            </a:r>
          </a:p>
        </p:txBody>
      </p:sp>
      <p:grpSp>
        <p:nvGrpSpPr>
          <p:cNvPr name="Group 6" id="6"/>
          <p:cNvGrpSpPr/>
          <p:nvPr/>
        </p:nvGrpSpPr>
        <p:grpSpPr>
          <a:xfrm rot="0">
            <a:off x="-881846" y="2958367"/>
            <a:ext cx="10111609" cy="4144191"/>
            <a:chOff x="0" y="0"/>
            <a:chExt cx="2663140" cy="1091474"/>
          </a:xfrm>
        </p:grpSpPr>
        <p:sp>
          <p:nvSpPr>
            <p:cNvPr name="Freeform 7" id="7"/>
            <p:cNvSpPr/>
            <p:nvPr/>
          </p:nvSpPr>
          <p:spPr>
            <a:xfrm flipH="false" flipV="false" rot="0">
              <a:off x="0" y="0"/>
              <a:ext cx="2663140" cy="1091474"/>
            </a:xfrm>
            <a:custGeom>
              <a:avLst/>
              <a:gdLst/>
              <a:ahLst/>
              <a:cxnLst/>
              <a:rect r="r" b="b" t="t" l="l"/>
              <a:pathLst>
                <a:path h="1091474" w="2663140">
                  <a:moveTo>
                    <a:pt x="0" y="0"/>
                  </a:moveTo>
                  <a:lnTo>
                    <a:pt x="2663140" y="0"/>
                  </a:lnTo>
                  <a:lnTo>
                    <a:pt x="2663140" y="1091474"/>
                  </a:lnTo>
                  <a:lnTo>
                    <a:pt x="0" y="1091474"/>
                  </a:lnTo>
                  <a:close/>
                </a:path>
              </a:pathLst>
            </a:custGeom>
            <a:solidFill>
              <a:srgbClr val="F4DEFA"/>
            </a:solidFill>
          </p:spPr>
        </p:sp>
        <p:sp>
          <p:nvSpPr>
            <p:cNvPr name="TextBox 8" id="8"/>
            <p:cNvSpPr txBox="true"/>
            <p:nvPr/>
          </p:nvSpPr>
          <p:spPr>
            <a:xfrm>
              <a:off x="0" y="-38100"/>
              <a:ext cx="2663140" cy="1129574"/>
            </a:xfrm>
            <a:prstGeom prst="rect">
              <a:avLst/>
            </a:prstGeom>
          </p:spPr>
          <p:txBody>
            <a:bodyPr anchor="ctr" rtlCol="false" tIns="50800" lIns="50800" bIns="50800" rIns="50800"/>
            <a:lstStyle/>
            <a:p>
              <a:pPr algn="ctr">
                <a:lnSpc>
                  <a:spcPts val="2659"/>
                </a:lnSpc>
                <a:spcBef>
                  <a:spcPct val="0"/>
                </a:spcBef>
              </a:pPr>
            </a:p>
          </p:txBody>
        </p:sp>
      </p:grpSp>
      <p:sp>
        <p:nvSpPr>
          <p:cNvPr name="TextBox 9" id="9"/>
          <p:cNvSpPr txBox="true"/>
          <p:nvPr/>
        </p:nvSpPr>
        <p:spPr>
          <a:xfrm rot="0">
            <a:off x="10667469" y="1698320"/>
            <a:ext cx="6934318" cy="391795"/>
          </a:xfrm>
          <a:prstGeom prst="rect">
            <a:avLst/>
          </a:prstGeom>
        </p:spPr>
        <p:txBody>
          <a:bodyPr anchor="t" rtlCol="false" tIns="0" lIns="0" bIns="0" rIns="0">
            <a:spAutoFit/>
          </a:bodyPr>
          <a:lstStyle/>
          <a:p>
            <a:pPr algn="l">
              <a:lnSpc>
                <a:spcPts val="3080"/>
              </a:lnSpc>
            </a:pPr>
            <a:r>
              <a:rPr lang="en-US" sz="2200">
                <a:solidFill>
                  <a:srgbClr val="000000"/>
                </a:solidFill>
                <a:latin typeface="Public Sans"/>
              </a:rPr>
              <a:t>a</a:t>
            </a:r>
          </a:p>
        </p:txBody>
      </p:sp>
      <p:grpSp>
        <p:nvGrpSpPr>
          <p:cNvPr name="Group 10" id="10"/>
          <p:cNvGrpSpPr/>
          <p:nvPr/>
        </p:nvGrpSpPr>
        <p:grpSpPr>
          <a:xfrm rot="0">
            <a:off x="9229762" y="7102558"/>
            <a:ext cx="9809731" cy="3981641"/>
            <a:chOff x="0" y="0"/>
            <a:chExt cx="2583633" cy="1048663"/>
          </a:xfrm>
        </p:grpSpPr>
        <p:sp>
          <p:nvSpPr>
            <p:cNvPr name="Freeform 11" id="11"/>
            <p:cNvSpPr/>
            <p:nvPr/>
          </p:nvSpPr>
          <p:spPr>
            <a:xfrm flipH="false" flipV="false" rot="0">
              <a:off x="0" y="0"/>
              <a:ext cx="2583633" cy="1048663"/>
            </a:xfrm>
            <a:custGeom>
              <a:avLst/>
              <a:gdLst/>
              <a:ahLst/>
              <a:cxnLst/>
              <a:rect r="r" b="b" t="t" l="l"/>
              <a:pathLst>
                <a:path h="1048663" w="2583633">
                  <a:moveTo>
                    <a:pt x="0" y="0"/>
                  </a:moveTo>
                  <a:lnTo>
                    <a:pt x="2583633" y="0"/>
                  </a:lnTo>
                  <a:lnTo>
                    <a:pt x="2583633" y="1048663"/>
                  </a:lnTo>
                  <a:lnTo>
                    <a:pt x="0" y="1048663"/>
                  </a:lnTo>
                  <a:close/>
                </a:path>
              </a:pathLst>
            </a:custGeom>
            <a:solidFill>
              <a:srgbClr val="F4DEFA"/>
            </a:solidFill>
          </p:spPr>
        </p:sp>
        <p:sp>
          <p:nvSpPr>
            <p:cNvPr name="TextBox 12" id="12"/>
            <p:cNvSpPr txBox="true"/>
            <p:nvPr/>
          </p:nvSpPr>
          <p:spPr>
            <a:xfrm>
              <a:off x="0" y="-38100"/>
              <a:ext cx="2583633" cy="1086763"/>
            </a:xfrm>
            <a:prstGeom prst="rect">
              <a:avLst/>
            </a:prstGeom>
          </p:spPr>
          <p:txBody>
            <a:bodyPr anchor="ctr" rtlCol="false" tIns="50800" lIns="50800" bIns="50800" rIns="50800"/>
            <a:lstStyle/>
            <a:p>
              <a:pPr algn="ctr">
                <a:lnSpc>
                  <a:spcPts val="2659"/>
                </a:lnSpc>
                <a:spcBef>
                  <a:spcPct val="0"/>
                </a:spcBef>
              </a:pPr>
            </a:p>
          </p:txBody>
        </p:sp>
      </p:grpSp>
      <p:grpSp>
        <p:nvGrpSpPr>
          <p:cNvPr name="Group 13" id="13"/>
          <p:cNvGrpSpPr/>
          <p:nvPr/>
        </p:nvGrpSpPr>
        <p:grpSpPr>
          <a:xfrm rot="5400000">
            <a:off x="9610896" y="-1678513"/>
            <a:ext cx="5566734" cy="27863242"/>
            <a:chOff x="0" y="0"/>
            <a:chExt cx="7422312" cy="37150989"/>
          </a:xfrm>
        </p:grpSpPr>
        <p:sp>
          <p:nvSpPr>
            <p:cNvPr name="Freeform 14" id="14"/>
            <p:cNvSpPr/>
            <p:nvPr/>
          </p:nvSpPr>
          <p:spPr>
            <a:xfrm flipH="false" flipV="false" rot="0">
              <a:off x="0" y="33077995"/>
              <a:ext cx="7422312" cy="4072994"/>
            </a:xfrm>
            <a:custGeom>
              <a:avLst/>
              <a:gdLst/>
              <a:ahLst/>
              <a:cxnLst/>
              <a:rect r="r" b="b" t="t" l="l"/>
              <a:pathLst>
                <a:path h="4072994" w="7422312">
                  <a:moveTo>
                    <a:pt x="0" y="0"/>
                  </a:moveTo>
                  <a:lnTo>
                    <a:pt x="7422312" y="0"/>
                  </a:lnTo>
                  <a:lnTo>
                    <a:pt x="7422312" y="4072994"/>
                  </a:lnTo>
                  <a:lnTo>
                    <a:pt x="0" y="407299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5" id="15"/>
            <p:cNvSpPr/>
            <p:nvPr/>
          </p:nvSpPr>
          <p:spPr>
            <a:xfrm flipH="false" flipV="false" rot="0">
              <a:off x="0" y="28352567"/>
              <a:ext cx="7422312" cy="4072994"/>
            </a:xfrm>
            <a:custGeom>
              <a:avLst/>
              <a:gdLst/>
              <a:ahLst/>
              <a:cxnLst/>
              <a:rect r="r" b="b" t="t" l="l"/>
              <a:pathLst>
                <a:path h="4072994" w="7422312">
                  <a:moveTo>
                    <a:pt x="0" y="0"/>
                  </a:moveTo>
                  <a:lnTo>
                    <a:pt x="7422312" y="0"/>
                  </a:lnTo>
                  <a:lnTo>
                    <a:pt x="7422312" y="4072994"/>
                  </a:lnTo>
                  <a:lnTo>
                    <a:pt x="0" y="407299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6" id="16"/>
            <p:cNvSpPr/>
            <p:nvPr/>
          </p:nvSpPr>
          <p:spPr>
            <a:xfrm flipH="false" flipV="false" rot="0">
              <a:off x="0" y="23627140"/>
              <a:ext cx="7422312" cy="4072994"/>
            </a:xfrm>
            <a:custGeom>
              <a:avLst/>
              <a:gdLst/>
              <a:ahLst/>
              <a:cxnLst/>
              <a:rect r="r" b="b" t="t" l="l"/>
              <a:pathLst>
                <a:path h="4072994" w="7422312">
                  <a:moveTo>
                    <a:pt x="0" y="0"/>
                  </a:moveTo>
                  <a:lnTo>
                    <a:pt x="7422312" y="0"/>
                  </a:lnTo>
                  <a:lnTo>
                    <a:pt x="7422312" y="4072993"/>
                  </a:lnTo>
                  <a:lnTo>
                    <a:pt x="0" y="407299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7" id="17"/>
            <p:cNvSpPr/>
            <p:nvPr/>
          </p:nvSpPr>
          <p:spPr>
            <a:xfrm flipH="false" flipV="false" rot="0">
              <a:off x="0" y="18901712"/>
              <a:ext cx="7422312" cy="4072994"/>
            </a:xfrm>
            <a:custGeom>
              <a:avLst/>
              <a:gdLst/>
              <a:ahLst/>
              <a:cxnLst/>
              <a:rect r="r" b="b" t="t" l="l"/>
              <a:pathLst>
                <a:path h="4072994" w="7422312">
                  <a:moveTo>
                    <a:pt x="0" y="0"/>
                  </a:moveTo>
                  <a:lnTo>
                    <a:pt x="7422312" y="0"/>
                  </a:lnTo>
                  <a:lnTo>
                    <a:pt x="7422312" y="4072994"/>
                  </a:lnTo>
                  <a:lnTo>
                    <a:pt x="0" y="407299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8" id="18"/>
            <p:cNvSpPr/>
            <p:nvPr/>
          </p:nvSpPr>
          <p:spPr>
            <a:xfrm flipH="false" flipV="false" rot="0">
              <a:off x="0" y="14176284"/>
              <a:ext cx="7422312" cy="4072994"/>
            </a:xfrm>
            <a:custGeom>
              <a:avLst/>
              <a:gdLst/>
              <a:ahLst/>
              <a:cxnLst/>
              <a:rect r="r" b="b" t="t" l="l"/>
              <a:pathLst>
                <a:path h="4072994" w="7422312">
                  <a:moveTo>
                    <a:pt x="0" y="0"/>
                  </a:moveTo>
                  <a:lnTo>
                    <a:pt x="7422312" y="0"/>
                  </a:lnTo>
                  <a:lnTo>
                    <a:pt x="7422312" y="4072994"/>
                  </a:lnTo>
                  <a:lnTo>
                    <a:pt x="0" y="407299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9" id="19"/>
            <p:cNvSpPr/>
            <p:nvPr/>
          </p:nvSpPr>
          <p:spPr>
            <a:xfrm flipH="false" flipV="false" rot="0">
              <a:off x="0" y="9450856"/>
              <a:ext cx="7422312" cy="4072994"/>
            </a:xfrm>
            <a:custGeom>
              <a:avLst/>
              <a:gdLst/>
              <a:ahLst/>
              <a:cxnLst/>
              <a:rect r="r" b="b" t="t" l="l"/>
              <a:pathLst>
                <a:path h="4072994" w="7422312">
                  <a:moveTo>
                    <a:pt x="0" y="0"/>
                  </a:moveTo>
                  <a:lnTo>
                    <a:pt x="7422312" y="0"/>
                  </a:lnTo>
                  <a:lnTo>
                    <a:pt x="7422312" y="4072994"/>
                  </a:lnTo>
                  <a:lnTo>
                    <a:pt x="0" y="407299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0" id="20"/>
            <p:cNvSpPr/>
            <p:nvPr/>
          </p:nvSpPr>
          <p:spPr>
            <a:xfrm flipH="false" flipV="false" rot="0">
              <a:off x="0" y="4725428"/>
              <a:ext cx="7422312" cy="4072994"/>
            </a:xfrm>
            <a:custGeom>
              <a:avLst/>
              <a:gdLst/>
              <a:ahLst/>
              <a:cxnLst/>
              <a:rect r="r" b="b" t="t" l="l"/>
              <a:pathLst>
                <a:path h="4072994" w="7422312">
                  <a:moveTo>
                    <a:pt x="0" y="0"/>
                  </a:moveTo>
                  <a:lnTo>
                    <a:pt x="7422312" y="0"/>
                  </a:lnTo>
                  <a:lnTo>
                    <a:pt x="7422312" y="4072994"/>
                  </a:lnTo>
                  <a:lnTo>
                    <a:pt x="0" y="407299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1" id="21"/>
            <p:cNvSpPr/>
            <p:nvPr/>
          </p:nvSpPr>
          <p:spPr>
            <a:xfrm flipH="false" flipV="false" rot="0">
              <a:off x="0" y="0"/>
              <a:ext cx="7422312" cy="4072994"/>
            </a:xfrm>
            <a:custGeom>
              <a:avLst/>
              <a:gdLst/>
              <a:ahLst/>
              <a:cxnLst/>
              <a:rect r="r" b="b" t="t" l="l"/>
              <a:pathLst>
                <a:path h="4072994" w="7422312">
                  <a:moveTo>
                    <a:pt x="0" y="0"/>
                  </a:moveTo>
                  <a:lnTo>
                    <a:pt x="7422312" y="0"/>
                  </a:lnTo>
                  <a:lnTo>
                    <a:pt x="7422312" y="4072994"/>
                  </a:lnTo>
                  <a:lnTo>
                    <a:pt x="0" y="407299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sp>
        <p:nvSpPr>
          <p:cNvPr name="TextBox 22" id="22"/>
          <p:cNvSpPr txBox="true"/>
          <p:nvPr/>
        </p:nvSpPr>
        <p:spPr>
          <a:xfrm rot="0">
            <a:off x="491636" y="3723632"/>
            <a:ext cx="8436829" cy="2537461"/>
          </a:xfrm>
          <a:prstGeom prst="rect">
            <a:avLst/>
          </a:prstGeom>
        </p:spPr>
        <p:txBody>
          <a:bodyPr anchor="t" rtlCol="false" tIns="0" lIns="0" bIns="0" rIns="0">
            <a:spAutoFit/>
          </a:bodyPr>
          <a:lstStyle/>
          <a:p>
            <a:pPr algn="l">
              <a:lnSpc>
                <a:spcPts val="5039"/>
              </a:lnSpc>
            </a:pPr>
            <a:r>
              <a:rPr lang="en-US" sz="3599">
                <a:solidFill>
                  <a:srgbClr val="000000"/>
                </a:solidFill>
                <a:latin typeface="Public Sans"/>
              </a:rPr>
              <a:t>As regras de negócio são restrições ou premissas necessárias para o negócio “acontecer”. Poderíamos elencar dezenas de regras de negócio...</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1342897"/>
            <a:ext cx="8470696" cy="443225"/>
            <a:chOff x="0" y="0"/>
            <a:chExt cx="2230965" cy="116734"/>
          </a:xfrm>
        </p:grpSpPr>
        <p:sp>
          <p:nvSpPr>
            <p:cNvPr name="Freeform 3" id="3"/>
            <p:cNvSpPr/>
            <p:nvPr/>
          </p:nvSpPr>
          <p:spPr>
            <a:xfrm flipH="false" flipV="false" rot="0">
              <a:off x="0" y="0"/>
              <a:ext cx="2230965" cy="116734"/>
            </a:xfrm>
            <a:custGeom>
              <a:avLst/>
              <a:gdLst/>
              <a:ahLst/>
              <a:cxnLst/>
              <a:rect r="r" b="b" t="t" l="l"/>
              <a:pathLst>
                <a:path h="116734" w="2230965">
                  <a:moveTo>
                    <a:pt x="0" y="0"/>
                  </a:moveTo>
                  <a:lnTo>
                    <a:pt x="2230965" y="0"/>
                  </a:lnTo>
                  <a:lnTo>
                    <a:pt x="2230965" y="116734"/>
                  </a:lnTo>
                  <a:lnTo>
                    <a:pt x="0" y="116734"/>
                  </a:lnTo>
                  <a:close/>
                </a:path>
              </a:pathLst>
            </a:custGeom>
            <a:solidFill>
              <a:srgbClr val="FD828D"/>
            </a:solidFill>
          </p:spPr>
        </p:sp>
        <p:sp>
          <p:nvSpPr>
            <p:cNvPr name="TextBox 4" id="4"/>
            <p:cNvSpPr txBox="true"/>
            <p:nvPr/>
          </p:nvSpPr>
          <p:spPr>
            <a:xfrm>
              <a:off x="0" y="-38100"/>
              <a:ext cx="2230965" cy="154834"/>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5400000">
            <a:off x="713806" y="477733"/>
            <a:ext cx="2141799" cy="474978"/>
            <a:chOff x="0" y="0"/>
            <a:chExt cx="564095" cy="125097"/>
          </a:xfrm>
        </p:grpSpPr>
        <p:sp>
          <p:nvSpPr>
            <p:cNvPr name="Freeform 6" id="6"/>
            <p:cNvSpPr/>
            <p:nvPr/>
          </p:nvSpPr>
          <p:spPr>
            <a:xfrm flipH="false" flipV="false" rot="0">
              <a:off x="0" y="0"/>
              <a:ext cx="564095" cy="125097"/>
            </a:xfrm>
            <a:custGeom>
              <a:avLst/>
              <a:gdLst/>
              <a:ahLst/>
              <a:cxnLst/>
              <a:rect r="r" b="b" t="t" l="l"/>
              <a:pathLst>
                <a:path h="125097" w="564095">
                  <a:moveTo>
                    <a:pt x="0" y="0"/>
                  </a:moveTo>
                  <a:lnTo>
                    <a:pt x="564095" y="0"/>
                  </a:lnTo>
                  <a:lnTo>
                    <a:pt x="564095" y="125097"/>
                  </a:lnTo>
                  <a:lnTo>
                    <a:pt x="0" y="125097"/>
                  </a:lnTo>
                  <a:close/>
                </a:path>
              </a:pathLst>
            </a:custGeom>
            <a:solidFill>
              <a:srgbClr val="FD828D"/>
            </a:solidFill>
          </p:spPr>
        </p:sp>
        <p:sp>
          <p:nvSpPr>
            <p:cNvPr name="TextBox 7" id="7"/>
            <p:cNvSpPr txBox="true"/>
            <p:nvPr/>
          </p:nvSpPr>
          <p:spPr>
            <a:xfrm>
              <a:off x="0" y="-38100"/>
              <a:ext cx="564095" cy="163197"/>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9817304" y="1342897"/>
            <a:ext cx="8974607" cy="443225"/>
            <a:chOff x="0" y="0"/>
            <a:chExt cx="2363683" cy="116734"/>
          </a:xfrm>
        </p:grpSpPr>
        <p:sp>
          <p:nvSpPr>
            <p:cNvPr name="Freeform 9" id="9"/>
            <p:cNvSpPr/>
            <p:nvPr/>
          </p:nvSpPr>
          <p:spPr>
            <a:xfrm flipH="false" flipV="false" rot="0">
              <a:off x="0" y="0"/>
              <a:ext cx="2363682" cy="116734"/>
            </a:xfrm>
            <a:custGeom>
              <a:avLst/>
              <a:gdLst/>
              <a:ahLst/>
              <a:cxnLst/>
              <a:rect r="r" b="b" t="t" l="l"/>
              <a:pathLst>
                <a:path h="116734" w="2363682">
                  <a:moveTo>
                    <a:pt x="0" y="0"/>
                  </a:moveTo>
                  <a:lnTo>
                    <a:pt x="2363682" y="0"/>
                  </a:lnTo>
                  <a:lnTo>
                    <a:pt x="2363682" y="116734"/>
                  </a:lnTo>
                  <a:lnTo>
                    <a:pt x="0" y="116734"/>
                  </a:lnTo>
                  <a:close/>
                </a:path>
              </a:pathLst>
            </a:custGeom>
            <a:solidFill>
              <a:srgbClr val="5CDEE6"/>
            </a:solidFill>
          </p:spPr>
        </p:sp>
        <p:sp>
          <p:nvSpPr>
            <p:cNvPr name="TextBox 10" id="10"/>
            <p:cNvSpPr txBox="true"/>
            <p:nvPr/>
          </p:nvSpPr>
          <p:spPr>
            <a:xfrm>
              <a:off x="0" y="-38100"/>
              <a:ext cx="2363683" cy="154834"/>
            </a:xfrm>
            <a:prstGeom prst="rect">
              <a:avLst/>
            </a:prstGeom>
          </p:spPr>
          <p:txBody>
            <a:bodyPr anchor="ctr" rtlCol="false" tIns="50800" lIns="50800" bIns="50800" rIns="50800"/>
            <a:lstStyle/>
            <a:p>
              <a:pPr algn="ctr">
                <a:lnSpc>
                  <a:spcPts val="2659"/>
                </a:lnSpc>
                <a:spcBef>
                  <a:spcPct val="0"/>
                </a:spcBef>
              </a:pPr>
            </a:p>
          </p:txBody>
        </p:sp>
      </p:grpSp>
      <p:sp>
        <p:nvSpPr>
          <p:cNvPr name="TextBox 11" id="11"/>
          <p:cNvSpPr txBox="true"/>
          <p:nvPr/>
        </p:nvSpPr>
        <p:spPr>
          <a:xfrm rot="0">
            <a:off x="9817304" y="1019175"/>
            <a:ext cx="6884567" cy="923925"/>
          </a:xfrm>
          <a:prstGeom prst="rect">
            <a:avLst/>
          </a:prstGeom>
        </p:spPr>
        <p:txBody>
          <a:bodyPr anchor="t" rtlCol="false" tIns="0" lIns="0" bIns="0" rIns="0">
            <a:spAutoFit/>
          </a:bodyPr>
          <a:lstStyle/>
          <a:p>
            <a:pPr algn="l" marL="0" indent="0" lvl="0">
              <a:lnSpc>
                <a:spcPts val="7200"/>
              </a:lnSpc>
              <a:spcBef>
                <a:spcPct val="0"/>
              </a:spcBef>
            </a:pPr>
            <a:r>
              <a:rPr lang="en-US" sz="6000" spc="336">
                <a:solidFill>
                  <a:srgbClr val="000000"/>
                </a:solidFill>
                <a:latin typeface="Gotham Condensed Bold"/>
              </a:rPr>
              <a:t>1.5.2 Não funcionais</a:t>
            </a:r>
          </a:p>
        </p:txBody>
      </p:sp>
      <p:grpSp>
        <p:nvGrpSpPr>
          <p:cNvPr name="Group 12" id="12"/>
          <p:cNvGrpSpPr/>
          <p:nvPr/>
        </p:nvGrpSpPr>
        <p:grpSpPr>
          <a:xfrm rot="5400000">
            <a:off x="15108440" y="27776"/>
            <a:ext cx="3073466" cy="443225"/>
            <a:chOff x="0" y="0"/>
            <a:chExt cx="809472" cy="116734"/>
          </a:xfrm>
        </p:grpSpPr>
        <p:sp>
          <p:nvSpPr>
            <p:cNvPr name="Freeform 13" id="13"/>
            <p:cNvSpPr/>
            <p:nvPr/>
          </p:nvSpPr>
          <p:spPr>
            <a:xfrm flipH="false" flipV="false" rot="0">
              <a:off x="0" y="0"/>
              <a:ext cx="809472" cy="116734"/>
            </a:xfrm>
            <a:custGeom>
              <a:avLst/>
              <a:gdLst/>
              <a:ahLst/>
              <a:cxnLst/>
              <a:rect r="r" b="b" t="t" l="l"/>
              <a:pathLst>
                <a:path h="116734" w="809472">
                  <a:moveTo>
                    <a:pt x="0" y="0"/>
                  </a:moveTo>
                  <a:lnTo>
                    <a:pt x="809472" y="0"/>
                  </a:lnTo>
                  <a:lnTo>
                    <a:pt x="809472" y="116734"/>
                  </a:lnTo>
                  <a:lnTo>
                    <a:pt x="0" y="116734"/>
                  </a:lnTo>
                  <a:close/>
                </a:path>
              </a:pathLst>
            </a:custGeom>
            <a:solidFill>
              <a:srgbClr val="5CDEE6"/>
            </a:solidFill>
          </p:spPr>
        </p:sp>
        <p:sp>
          <p:nvSpPr>
            <p:cNvPr name="TextBox 14" id="14"/>
            <p:cNvSpPr txBox="true"/>
            <p:nvPr/>
          </p:nvSpPr>
          <p:spPr>
            <a:xfrm>
              <a:off x="0" y="-38100"/>
              <a:ext cx="809472" cy="154834"/>
            </a:xfrm>
            <a:prstGeom prst="rect">
              <a:avLst/>
            </a:prstGeom>
          </p:spPr>
          <p:txBody>
            <a:bodyPr anchor="ctr" rtlCol="false" tIns="50800" lIns="50800" bIns="50800" rIns="50800"/>
            <a:lstStyle/>
            <a:p>
              <a:pPr algn="ctr">
                <a:lnSpc>
                  <a:spcPts val="2659"/>
                </a:lnSpc>
                <a:spcBef>
                  <a:spcPct val="0"/>
                </a:spcBef>
              </a:pPr>
            </a:p>
          </p:txBody>
        </p:sp>
      </p:grpSp>
      <p:sp>
        <p:nvSpPr>
          <p:cNvPr name="TextBox 15" id="15"/>
          <p:cNvSpPr txBox="true"/>
          <p:nvPr/>
        </p:nvSpPr>
        <p:spPr>
          <a:xfrm rot="0">
            <a:off x="1245339" y="1019175"/>
            <a:ext cx="6120933" cy="923925"/>
          </a:xfrm>
          <a:prstGeom prst="rect">
            <a:avLst/>
          </a:prstGeom>
        </p:spPr>
        <p:txBody>
          <a:bodyPr anchor="t" rtlCol="false" tIns="0" lIns="0" bIns="0" rIns="0">
            <a:spAutoFit/>
          </a:bodyPr>
          <a:lstStyle/>
          <a:p>
            <a:pPr algn="l" marL="0" indent="0" lvl="0">
              <a:lnSpc>
                <a:spcPts val="7200"/>
              </a:lnSpc>
              <a:spcBef>
                <a:spcPct val="0"/>
              </a:spcBef>
            </a:pPr>
            <a:r>
              <a:rPr lang="en-US" sz="6000" spc="336">
                <a:solidFill>
                  <a:srgbClr val="000000"/>
                </a:solidFill>
                <a:latin typeface="Gotham Condensed Bold"/>
              </a:rPr>
              <a:t>1.5.1 Funcionais</a:t>
            </a:r>
          </a:p>
        </p:txBody>
      </p:sp>
      <p:grpSp>
        <p:nvGrpSpPr>
          <p:cNvPr name="Group 16" id="16"/>
          <p:cNvGrpSpPr/>
          <p:nvPr/>
        </p:nvGrpSpPr>
        <p:grpSpPr>
          <a:xfrm rot="5400000">
            <a:off x="6147050" y="-1307568"/>
            <a:ext cx="5566734" cy="27863242"/>
            <a:chOff x="0" y="0"/>
            <a:chExt cx="7422312" cy="37150989"/>
          </a:xfrm>
        </p:grpSpPr>
        <p:sp>
          <p:nvSpPr>
            <p:cNvPr name="Freeform 17" id="17"/>
            <p:cNvSpPr/>
            <p:nvPr/>
          </p:nvSpPr>
          <p:spPr>
            <a:xfrm flipH="false" flipV="false" rot="0">
              <a:off x="0" y="33077995"/>
              <a:ext cx="7422312" cy="4072994"/>
            </a:xfrm>
            <a:custGeom>
              <a:avLst/>
              <a:gdLst/>
              <a:ahLst/>
              <a:cxnLst/>
              <a:rect r="r" b="b" t="t" l="l"/>
              <a:pathLst>
                <a:path h="4072994" w="7422312">
                  <a:moveTo>
                    <a:pt x="0" y="0"/>
                  </a:moveTo>
                  <a:lnTo>
                    <a:pt x="7422312" y="0"/>
                  </a:lnTo>
                  <a:lnTo>
                    <a:pt x="7422312" y="4072994"/>
                  </a:lnTo>
                  <a:lnTo>
                    <a:pt x="0" y="407299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8" id="18"/>
            <p:cNvSpPr/>
            <p:nvPr/>
          </p:nvSpPr>
          <p:spPr>
            <a:xfrm flipH="false" flipV="false" rot="0">
              <a:off x="0" y="28352567"/>
              <a:ext cx="7422312" cy="4072994"/>
            </a:xfrm>
            <a:custGeom>
              <a:avLst/>
              <a:gdLst/>
              <a:ahLst/>
              <a:cxnLst/>
              <a:rect r="r" b="b" t="t" l="l"/>
              <a:pathLst>
                <a:path h="4072994" w="7422312">
                  <a:moveTo>
                    <a:pt x="0" y="0"/>
                  </a:moveTo>
                  <a:lnTo>
                    <a:pt x="7422312" y="0"/>
                  </a:lnTo>
                  <a:lnTo>
                    <a:pt x="7422312" y="4072994"/>
                  </a:lnTo>
                  <a:lnTo>
                    <a:pt x="0" y="407299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9" id="19"/>
            <p:cNvSpPr/>
            <p:nvPr/>
          </p:nvSpPr>
          <p:spPr>
            <a:xfrm flipH="false" flipV="false" rot="0">
              <a:off x="0" y="23627140"/>
              <a:ext cx="7422312" cy="4072994"/>
            </a:xfrm>
            <a:custGeom>
              <a:avLst/>
              <a:gdLst/>
              <a:ahLst/>
              <a:cxnLst/>
              <a:rect r="r" b="b" t="t" l="l"/>
              <a:pathLst>
                <a:path h="4072994" w="7422312">
                  <a:moveTo>
                    <a:pt x="0" y="0"/>
                  </a:moveTo>
                  <a:lnTo>
                    <a:pt x="7422312" y="0"/>
                  </a:lnTo>
                  <a:lnTo>
                    <a:pt x="7422312" y="4072993"/>
                  </a:lnTo>
                  <a:lnTo>
                    <a:pt x="0" y="407299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0" id="20"/>
            <p:cNvSpPr/>
            <p:nvPr/>
          </p:nvSpPr>
          <p:spPr>
            <a:xfrm flipH="false" flipV="false" rot="0">
              <a:off x="0" y="18901712"/>
              <a:ext cx="7422312" cy="4072994"/>
            </a:xfrm>
            <a:custGeom>
              <a:avLst/>
              <a:gdLst/>
              <a:ahLst/>
              <a:cxnLst/>
              <a:rect r="r" b="b" t="t" l="l"/>
              <a:pathLst>
                <a:path h="4072994" w="7422312">
                  <a:moveTo>
                    <a:pt x="0" y="0"/>
                  </a:moveTo>
                  <a:lnTo>
                    <a:pt x="7422312" y="0"/>
                  </a:lnTo>
                  <a:lnTo>
                    <a:pt x="7422312" y="4072994"/>
                  </a:lnTo>
                  <a:lnTo>
                    <a:pt x="0" y="407299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1" id="21"/>
            <p:cNvSpPr/>
            <p:nvPr/>
          </p:nvSpPr>
          <p:spPr>
            <a:xfrm flipH="false" flipV="false" rot="0">
              <a:off x="0" y="14176284"/>
              <a:ext cx="7422312" cy="4072994"/>
            </a:xfrm>
            <a:custGeom>
              <a:avLst/>
              <a:gdLst/>
              <a:ahLst/>
              <a:cxnLst/>
              <a:rect r="r" b="b" t="t" l="l"/>
              <a:pathLst>
                <a:path h="4072994" w="7422312">
                  <a:moveTo>
                    <a:pt x="0" y="0"/>
                  </a:moveTo>
                  <a:lnTo>
                    <a:pt x="7422312" y="0"/>
                  </a:lnTo>
                  <a:lnTo>
                    <a:pt x="7422312" y="4072994"/>
                  </a:lnTo>
                  <a:lnTo>
                    <a:pt x="0" y="407299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2" id="22"/>
            <p:cNvSpPr/>
            <p:nvPr/>
          </p:nvSpPr>
          <p:spPr>
            <a:xfrm flipH="false" flipV="false" rot="0">
              <a:off x="0" y="9450856"/>
              <a:ext cx="7422312" cy="4072994"/>
            </a:xfrm>
            <a:custGeom>
              <a:avLst/>
              <a:gdLst/>
              <a:ahLst/>
              <a:cxnLst/>
              <a:rect r="r" b="b" t="t" l="l"/>
              <a:pathLst>
                <a:path h="4072994" w="7422312">
                  <a:moveTo>
                    <a:pt x="0" y="0"/>
                  </a:moveTo>
                  <a:lnTo>
                    <a:pt x="7422312" y="0"/>
                  </a:lnTo>
                  <a:lnTo>
                    <a:pt x="7422312" y="4072994"/>
                  </a:lnTo>
                  <a:lnTo>
                    <a:pt x="0" y="407299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3" id="23"/>
            <p:cNvSpPr/>
            <p:nvPr/>
          </p:nvSpPr>
          <p:spPr>
            <a:xfrm flipH="false" flipV="false" rot="0">
              <a:off x="0" y="4725428"/>
              <a:ext cx="7422312" cy="4072994"/>
            </a:xfrm>
            <a:custGeom>
              <a:avLst/>
              <a:gdLst/>
              <a:ahLst/>
              <a:cxnLst/>
              <a:rect r="r" b="b" t="t" l="l"/>
              <a:pathLst>
                <a:path h="4072994" w="7422312">
                  <a:moveTo>
                    <a:pt x="0" y="0"/>
                  </a:moveTo>
                  <a:lnTo>
                    <a:pt x="7422312" y="0"/>
                  </a:lnTo>
                  <a:lnTo>
                    <a:pt x="7422312" y="4072994"/>
                  </a:lnTo>
                  <a:lnTo>
                    <a:pt x="0" y="407299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4" id="24"/>
            <p:cNvSpPr/>
            <p:nvPr/>
          </p:nvSpPr>
          <p:spPr>
            <a:xfrm flipH="false" flipV="false" rot="0">
              <a:off x="0" y="0"/>
              <a:ext cx="7422312" cy="4072994"/>
            </a:xfrm>
            <a:custGeom>
              <a:avLst/>
              <a:gdLst/>
              <a:ahLst/>
              <a:cxnLst/>
              <a:rect r="r" b="b" t="t" l="l"/>
              <a:pathLst>
                <a:path h="4072994" w="7422312">
                  <a:moveTo>
                    <a:pt x="0" y="0"/>
                  </a:moveTo>
                  <a:lnTo>
                    <a:pt x="7422312" y="0"/>
                  </a:lnTo>
                  <a:lnTo>
                    <a:pt x="7422312" y="4072994"/>
                  </a:lnTo>
                  <a:lnTo>
                    <a:pt x="0" y="407299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grpSp>
        <p:nvGrpSpPr>
          <p:cNvPr name="Group 25" id="25"/>
          <p:cNvGrpSpPr/>
          <p:nvPr/>
        </p:nvGrpSpPr>
        <p:grpSpPr>
          <a:xfrm rot="0">
            <a:off x="1028700" y="4308247"/>
            <a:ext cx="7441996" cy="4793074"/>
            <a:chOff x="0" y="0"/>
            <a:chExt cx="1960032" cy="1262374"/>
          </a:xfrm>
        </p:grpSpPr>
        <p:sp>
          <p:nvSpPr>
            <p:cNvPr name="Freeform 26" id="26"/>
            <p:cNvSpPr/>
            <p:nvPr/>
          </p:nvSpPr>
          <p:spPr>
            <a:xfrm flipH="false" flipV="false" rot="0">
              <a:off x="0" y="0"/>
              <a:ext cx="1960032" cy="1262374"/>
            </a:xfrm>
            <a:custGeom>
              <a:avLst/>
              <a:gdLst/>
              <a:ahLst/>
              <a:cxnLst/>
              <a:rect r="r" b="b" t="t" l="l"/>
              <a:pathLst>
                <a:path h="1262374" w="1960032">
                  <a:moveTo>
                    <a:pt x="0" y="0"/>
                  </a:moveTo>
                  <a:lnTo>
                    <a:pt x="1960032" y="0"/>
                  </a:lnTo>
                  <a:lnTo>
                    <a:pt x="1960032" y="1262374"/>
                  </a:lnTo>
                  <a:lnTo>
                    <a:pt x="0" y="1262374"/>
                  </a:lnTo>
                  <a:close/>
                </a:path>
              </a:pathLst>
            </a:custGeom>
            <a:solidFill>
              <a:srgbClr val="FFD1D5"/>
            </a:solidFill>
          </p:spPr>
        </p:sp>
        <p:sp>
          <p:nvSpPr>
            <p:cNvPr name="TextBox 27" id="27"/>
            <p:cNvSpPr txBox="true"/>
            <p:nvPr/>
          </p:nvSpPr>
          <p:spPr>
            <a:xfrm>
              <a:off x="0" y="-38100"/>
              <a:ext cx="1960032" cy="1300474"/>
            </a:xfrm>
            <a:prstGeom prst="rect">
              <a:avLst/>
            </a:prstGeom>
          </p:spPr>
          <p:txBody>
            <a:bodyPr anchor="ctr" rtlCol="false" tIns="50800" lIns="50800" bIns="50800" rIns="50800"/>
            <a:lstStyle/>
            <a:p>
              <a:pPr algn="ctr">
                <a:lnSpc>
                  <a:spcPts val="2659"/>
                </a:lnSpc>
                <a:spcBef>
                  <a:spcPct val="0"/>
                </a:spcBef>
              </a:pPr>
            </a:p>
          </p:txBody>
        </p:sp>
      </p:grpSp>
      <p:sp>
        <p:nvSpPr>
          <p:cNvPr name="TextBox 28" id="28"/>
          <p:cNvSpPr txBox="true"/>
          <p:nvPr/>
        </p:nvSpPr>
        <p:spPr>
          <a:xfrm rot="0">
            <a:off x="1264737" y="5048250"/>
            <a:ext cx="7039586" cy="3836671"/>
          </a:xfrm>
          <a:prstGeom prst="rect">
            <a:avLst/>
          </a:prstGeom>
        </p:spPr>
        <p:txBody>
          <a:bodyPr anchor="t" rtlCol="false" tIns="0" lIns="0" bIns="0" rIns="0">
            <a:spAutoFit/>
          </a:bodyPr>
          <a:lstStyle/>
          <a:p>
            <a:pPr algn="l">
              <a:lnSpc>
                <a:spcPts val="4349"/>
              </a:lnSpc>
            </a:pPr>
            <a:r>
              <a:rPr lang="en-US" sz="2899">
                <a:solidFill>
                  <a:srgbClr val="000000"/>
                </a:solidFill>
                <a:latin typeface="Public Sans"/>
              </a:rPr>
              <a:t>O que são requisitos funcionais? Parte da etapa de elicitação, os requisitos funcionais são todos os problemas e necessidades que devem ser atendidos e resolvidos pelo software por meio de funções ou serviços.</a:t>
            </a:r>
          </a:p>
          <a:p>
            <a:pPr algn="l" marL="0" indent="0" lvl="0">
              <a:lnSpc>
                <a:spcPts val="4799"/>
              </a:lnSpc>
              <a:spcBef>
                <a:spcPct val="0"/>
              </a:spcBef>
            </a:pPr>
          </a:p>
        </p:txBody>
      </p:sp>
      <p:grpSp>
        <p:nvGrpSpPr>
          <p:cNvPr name="Group 29" id="29"/>
          <p:cNvGrpSpPr/>
          <p:nvPr/>
        </p:nvGrpSpPr>
        <p:grpSpPr>
          <a:xfrm rot="0">
            <a:off x="9817304" y="7257187"/>
            <a:ext cx="7441996" cy="1844134"/>
            <a:chOff x="0" y="0"/>
            <a:chExt cx="1960032" cy="485698"/>
          </a:xfrm>
        </p:grpSpPr>
        <p:sp>
          <p:nvSpPr>
            <p:cNvPr name="Freeform 30" id="30"/>
            <p:cNvSpPr/>
            <p:nvPr/>
          </p:nvSpPr>
          <p:spPr>
            <a:xfrm flipH="false" flipV="false" rot="0">
              <a:off x="0" y="0"/>
              <a:ext cx="1960032" cy="485698"/>
            </a:xfrm>
            <a:custGeom>
              <a:avLst/>
              <a:gdLst/>
              <a:ahLst/>
              <a:cxnLst/>
              <a:rect r="r" b="b" t="t" l="l"/>
              <a:pathLst>
                <a:path h="485698" w="1960032">
                  <a:moveTo>
                    <a:pt x="0" y="0"/>
                  </a:moveTo>
                  <a:lnTo>
                    <a:pt x="1960032" y="0"/>
                  </a:lnTo>
                  <a:lnTo>
                    <a:pt x="1960032" y="485698"/>
                  </a:lnTo>
                  <a:lnTo>
                    <a:pt x="0" y="485698"/>
                  </a:lnTo>
                  <a:close/>
                </a:path>
              </a:pathLst>
            </a:custGeom>
            <a:solidFill>
              <a:srgbClr val="D8F7F8"/>
            </a:solidFill>
          </p:spPr>
        </p:sp>
        <p:sp>
          <p:nvSpPr>
            <p:cNvPr name="TextBox 31" id="31"/>
            <p:cNvSpPr txBox="true"/>
            <p:nvPr/>
          </p:nvSpPr>
          <p:spPr>
            <a:xfrm>
              <a:off x="0" y="-38100"/>
              <a:ext cx="1960032" cy="523798"/>
            </a:xfrm>
            <a:prstGeom prst="rect">
              <a:avLst/>
            </a:prstGeom>
          </p:spPr>
          <p:txBody>
            <a:bodyPr anchor="ctr" rtlCol="false" tIns="50800" lIns="50800" bIns="50800" rIns="50800"/>
            <a:lstStyle/>
            <a:p>
              <a:pPr algn="ctr">
                <a:lnSpc>
                  <a:spcPts val="2659"/>
                </a:lnSpc>
                <a:spcBef>
                  <a:spcPct val="0"/>
                </a:spcBef>
              </a:pPr>
            </a:p>
          </p:txBody>
        </p:sp>
      </p:grpSp>
      <p:sp>
        <p:nvSpPr>
          <p:cNvPr name="TextBox 32" id="32"/>
          <p:cNvSpPr txBox="true"/>
          <p:nvPr/>
        </p:nvSpPr>
        <p:spPr>
          <a:xfrm rot="0">
            <a:off x="9817304" y="2792730"/>
            <a:ext cx="7441996" cy="4221481"/>
          </a:xfrm>
          <a:prstGeom prst="rect">
            <a:avLst/>
          </a:prstGeom>
        </p:spPr>
        <p:txBody>
          <a:bodyPr anchor="t" rtlCol="false" tIns="0" lIns="0" bIns="0" rIns="0">
            <a:spAutoFit/>
          </a:bodyPr>
          <a:lstStyle/>
          <a:p>
            <a:pPr algn="l">
              <a:lnSpc>
                <a:spcPts val="4199"/>
              </a:lnSpc>
            </a:pPr>
            <a:r>
              <a:rPr lang="en-US" sz="2799">
                <a:solidFill>
                  <a:srgbClr val="000000"/>
                </a:solidFill>
                <a:latin typeface="Public Sans"/>
              </a:rPr>
              <a:t>Especificações que abordam medidas de segurança para proteger dados, prevenir acessos não autorizados e garantir a integridade do sistema. Critérios que definem a facilidade de uso do software, a intuitividade da interface do usuário e a experiência geral do usuário.</a:t>
            </a:r>
          </a:p>
          <a:p>
            <a:pPr algn="l" marL="0" indent="0" lvl="0">
              <a:lnSpc>
                <a:spcPts val="4649"/>
              </a:lnSpc>
              <a:spcBef>
                <a:spcPct val="0"/>
              </a:spcBef>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509367" y="1333611"/>
            <a:ext cx="10749933" cy="443225"/>
            <a:chOff x="0" y="0"/>
            <a:chExt cx="2831258" cy="116734"/>
          </a:xfrm>
        </p:grpSpPr>
        <p:sp>
          <p:nvSpPr>
            <p:cNvPr name="Freeform 3" id="3"/>
            <p:cNvSpPr/>
            <p:nvPr/>
          </p:nvSpPr>
          <p:spPr>
            <a:xfrm flipH="false" flipV="false" rot="0">
              <a:off x="0" y="0"/>
              <a:ext cx="2831258" cy="116734"/>
            </a:xfrm>
            <a:custGeom>
              <a:avLst/>
              <a:gdLst/>
              <a:ahLst/>
              <a:cxnLst/>
              <a:rect r="r" b="b" t="t" l="l"/>
              <a:pathLst>
                <a:path h="116734" w="2831258">
                  <a:moveTo>
                    <a:pt x="0" y="0"/>
                  </a:moveTo>
                  <a:lnTo>
                    <a:pt x="2831258" y="0"/>
                  </a:lnTo>
                  <a:lnTo>
                    <a:pt x="2831258" y="116734"/>
                  </a:lnTo>
                  <a:lnTo>
                    <a:pt x="0" y="116734"/>
                  </a:lnTo>
                  <a:close/>
                </a:path>
              </a:pathLst>
            </a:custGeom>
            <a:solidFill>
              <a:srgbClr val="FFBC88"/>
            </a:solidFill>
          </p:spPr>
        </p:sp>
        <p:sp>
          <p:nvSpPr>
            <p:cNvPr name="TextBox 4" id="4"/>
            <p:cNvSpPr txBox="true"/>
            <p:nvPr/>
          </p:nvSpPr>
          <p:spPr>
            <a:xfrm>
              <a:off x="0" y="-38100"/>
              <a:ext cx="2831258" cy="154834"/>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6509367" y="6947459"/>
            <a:ext cx="10749933" cy="2310841"/>
            <a:chOff x="0" y="0"/>
            <a:chExt cx="2831258" cy="608617"/>
          </a:xfrm>
        </p:grpSpPr>
        <p:sp>
          <p:nvSpPr>
            <p:cNvPr name="Freeform 6" id="6"/>
            <p:cNvSpPr/>
            <p:nvPr/>
          </p:nvSpPr>
          <p:spPr>
            <a:xfrm flipH="false" flipV="false" rot="0">
              <a:off x="0" y="0"/>
              <a:ext cx="2831258" cy="608617"/>
            </a:xfrm>
            <a:custGeom>
              <a:avLst/>
              <a:gdLst/>
              <a:ahLst/>
              <a:cxnLst/>
              <a:rect r="r" b="b" t="t" l="l"/>
              <a:pathLst>
                <a:path h="608617" w="2831258">
                  <a:moveTo>
                    <a:pt x="0" y="0"/>
                  </a:moveTo>
                  <a:lnTo>
                    <a:pt x="2831258" y="0"/>
                  </a:lnTo>
                  <a:lnTo>
                    <a:pt x="2831258" y="608617"/>
                  </a:lnTo>
                  <a:lnTo>
                    <a:pt x="0" y="608617"/>
                  </a:lnTo>
                  <a:close/>
                </a:path>
              </a:pathLst>
            </a:custGeom>
            <a:solidFill>
              <a:srgbClr val="FFE8D5"/>
            </a:solidFill>
          </p:spPr>
        </p:sp>
        <p:sp>
          <p:nvSpPr>
            <p:cNvPr name="TextBox 7" id="7"/>
            <p:cNvSpPr txBox="true"/>
            <p:nvPr/>
          </p:nvSpPr>
          <p:spPr>
            <a:xfrm>
              <a:off x="0" y="-38100"/>
              <a:ext cx="2831258" cy="646717"/>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171777" y="-2501334"/>
            <a:ext cx="5566734" cy="13698118"/>
            <a:chOff x="0" y="0"/>
            <a:chExt cx="7422312" cy="18264158"/>
          </a:xfrm>
        </p:grpSpPr>
        <p:sp>
          <p:nvSpPr>
            <p:cNvPr name="Freeform 9" id="9"/>
            <p:cNvSpPr/>
            <p:nvPr/>
          </p:nvSpPr>
          <p:spPr>
            <a:xfrm flipH="false" flipV="false" rot="0">
              <a:off x="0" y="14191164"/>
              <a:ext cx="7422312" cy="4072994"/>
            </a:xfrm>
            <a:custGeom>
              <a:avLst/>
              <a:gdLst/>
              <a:ahLst/>
              <a:cxnLst/>
              <a:rect r="r" b="b" t="t" l="l"/>
              <a:pathLst>
                <a:path h="4072994" w="7422312">
                  <a:moveTo>
                    <a:pt x="0" y="0"/>
                  </a:moveTo>
                  <a:lnTo>
                    <a:pt x="7422312" y="0"/>
                  </a:lnTo>
                  <a:lnTo>
                    <a:pt x="7422312" y="4072994"/>
                  </a:lnTo>
                  <a:lnTo>
                    <a:pt x="0" y="407299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0">
              <a:off x="0" y="9455804"/>
              <a:ext cx="7422312" cy="4072994"/>
            </a:xfrm>
            <a:custGeom>
              <a:avLst/>
              <a:gdLst/>
              <a:ahLst/>
              <a:cxnLst/>
              <a:rect r="r" b="b" t="t" l="l"/>
              <a:pathLst>
                <a:path h="4072994" w="7422312">
                  <a:moveTo>
                    <a:pt x="0" y="0"/>
                  </a:moveTo>
                  <a:lnTo>
                    <a:pt x="7422312" y="0"/>
                  </a:lnTo>
                  <a:lnTo>
                    <a:pt x="7422312" y="4072994"/>
                  </a:lnTo>
                  <a:lnTo>
                    <a:pt x="0" y="407299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1" id="11"/>
            <p:cNvSpPr/>
            <p:nvPr/>
          </p:nvSpPr>
          <p:spPr>
            <a:xfrm flipH="false" flipV="false" rot="0">
              <a:off x="0" y="4735360"/>
              <a:ext cx="7422312" cy="4072994"/>
            </a:xfrm>
            <a:custGeom>
              <a:avLst/>
              <a:gdLst/>
              <a:ahLst/>
              <a:cxnLst/>
              <a:rect r="r" b="b" t="t" l="l"/>
              <a:pathLst>
                <a:path h="4072994" w="7422312">
                  <a:moveTo>
                    <a:pt x="0" y="0"/>
                  </a:moveTo>
                  <a:lnTo>
                    <a:pt x="7422312" y="0"/>
                  </a:lnTo>
                  <a:lnTo>
                    <a:pt x="7422312" y="4072994"/>
                  </a:lnTo>
                  <a:lnTo>
                    <a:pt x="0" y="407299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2" id="12"/>
            <p:cNvSpPr/>
            <p:nvPr/>
          </p:nvSpPr>
          <p:spPr>
            <a:xfrm flipH="false" flipV="false" rot="0">
              <a:off x="0" y="0"/>
              <a:ext cx="7422312" cy="4072994"/>
            </a:xfrm>
            <a:custGeom>
              <a:avLst/>
              <a:gdLst/>
              <a:ahLst/>
              <a:cxnLst/>
              <a:rect r="r" b="b" t="t" l="l"/>
              <a:pathLst>
                <a:path h="4072994" w="7422312">
                  <a:moveTo>
                    <a:pt x="0" y="0"/>
                  </a:moveTo>
                  <a:lnTo>
                    <a:pt x="7422312" y="0"/>
                  </a:lnTo>
                  <a:lnTo>
                    <a:pt x="7422312" y="4072994"/>
                  </a:lnTo>
                  <a:lnTo>
                    <a:pt x="0" y="407299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sp>
        <p:nvSpPr>
          <p:cNvPr name="Freeform 13" id="13"/>
          <p:cNvSpPr/>
          <p:nvPr/>
        </p:nvSpPr>
        <p:spPr>
          <a:xfrm flipH="false" flipV="false" rot="0">
            <a:off x="12398683" y="5247611"/>
            <a:ext cx="4921461" cy="3275009"/>
          </a:xfrm>
          <a:custGeom>
            <a:avLst/>
            <a:gdLst/>
            <a:ahLst/>
            <a:cxnLst/>
            <a:rect r="r" b="b" t="t" l="l"/>
            <a:pathLst>
              <a:path h="3275009" w="4921461">
                <a:moveTo>
                  <a:pt x="0" y="0"/>
                </a:moveTo>
                <a:lnTo>
                  <a:pt x="4921462" y="0"/>
                </a:lnTo>
                <a:lnTo>
                  <a:pt x="4921462" y="3275008"/>
                </a:lnTo>
                <a:lnTo>
                  <a:pt x="0" y="3275008"/>
                </a:lnTo>
                <a:lnTo>
                  <a:pt x="0" y="0"/>
                </a:lnTo>
                <a:close/>
              </a:path>
            </a:pathLst>
          </a:custGeom>
          <a:blipFill>
            <a:blip r:embed="rId4"/>
            <a:stretch>
              <a:fillRect l="0" t="0" r="0" b="0"/>
            </a:stretch>
          </a:blipFill>
        </p:spPr>
      </p:sp>
      <p:sp>
        <p:nvSpPr>
          <p:cNvPr name="TextBox 14" id="14"/>
          <p:cNvSpPr txBox="true"/>
          <p:nvPr/>
        </p:nvSpPr>
        <p:spPr>
          <a:xfrm rot="0">
            <a:off x="6509367" y="771382"/>
            <a:ext cx="11778633" cy="1038225"/>
          </a:xfrm>
          <a:prstGeom prst="rect">
            <a:avLst/>
          </a:prstGeom>
        </p:spPr>
        <p:txBody>
          <a:bodyPr anchor="t" rtlCol="false" tIns="0" lIns="0" bIns="0" rIns="0">
            <a:spAutoFit/>
          </a:bodyPr>
          <a:lstStyle/>
          <a:p>
            <a:pPr algn="l" marL="0" indent="0" lvl="0">
              <a:lnSpc>
                <a:spcPts val="8400"/>
              </a:lnSpc>
            </a:pPr>
            <a:r>
              <a:rPr lang="en-US" sz="6000" spc="336">
                <a:solidFill>
                  <a:srgbClr val="000000"/>
                </a:solidFill>
                <a:latin typeface="Gotham Condensed Bold"/>
              </a:rPr>
              <a:t>2 Levantamento de Requisitos:</a:t>
            </a:r>
          </a:p>
        </p:txBody>
      </p:sp>
      <p:sp>
        <p:nvSpPr>
          <p:cNvPr name="TextBox 15" id="15"/>
          <p:cNvSpPr txBox="true"/>
          <p:nvPr/>
        </p:nvSpPr>
        <p:spPr>
          <a:xfrm rot="0">
            <a:off x="6509367" y="1685782"/>
            <a:ext cx="5021211" cy="1038225"/>
          </a:xfrm>
          <a:prstGeom prst="rect">
            <a:avLst/>
          </a:prstGeom>
        </p:spPr>
        <p:txBody>
          <a:bodyPr anchor="t" rtlCol="false" tIns="0" lIns="0" bIns="0" rIns="0">
            <a:spAutoFit/>
          </a:bodyPr>
          <a:lstStyle/>
          <a:p>
            <a:pPr algn="l" marL="0" indent="0" lvl="0">
              <a:lnSpc>
                <a:spcPts val="8400"/>
              </a:lnSpc>
            </a:pPr>
            <a:r>
              <a:rPr lang="en-US" sz="6000" spc="336">
                <a:solidFill>
                  <a:srgbClr val="000000"/>
                </a:solidFill>
                <a:latin typeface="Gotham Condensed Bold"/>
              </a:rPr>
              <a:t>2.1 - Definição</a:t>
            </a:r>
          </a:p>
        </p:txBody>
      </p:sp>
      <p:sp>
        <p:nvSpPr>
          <p:cNvPr name="TextBox 16" id="16"/>
          <p:cNvSpPr txBox="true"/>
          <p:nvPr/>
        </p:nvSpPr>
        <p:spPr>
          <a:xfrm rot="0">
            <a:off x="6509367" y="2685907"/>
            <a:ext cx="5828472" cy="5605145"/>
          </a:xfrm>
          <a:prstGeom prst="rect">
            <a:avLst/>
          </a:prstGeom>
        </p:spPr>
        <p:txBody>
          <a:bodyPr anchor="t" rtlCol="false" tIns="0" lIns="0" bIns="0" rIns="0">
            <a:spAutoFit/>
          </a:bodyPr>
          <a:lstStyle/>
          <a:p>
            <a:pPr algn="l">
              <a:lnSpc>
                <a:spcPts val="4480"/>
              </a:lnSpc>
            </a:pPr>
            <a:r>
              <a:rPr lang="en-US" sz="3200">
                <a:solidFill>
                  <a:srgbClr val="000000"/>
                </a:solidFill>
                <a:latin typeface="Public Sans"/>
              </a:rPr>
              <a:t>  O levantamento de requisitos pode ser definido como um processo de entedimento e indentificação</a:t>
            </a:r>
          </a:p>
          <a:p>
            <a:pPr algn="l">
              <a:lnSpc>
                <a:spcPts val="4480"/>
              </a:lnSpc>
            </a:pPr>
            <a:r>
              <a:rPr lang="en-US" sz="3200">
                <a:solidFill>
                  <a:srgbClr val="000000"/>
                </a:solidFill>
                <a:latin typeface="Public Sans"/>
              </a:rPr>
              <a:t>das demandas que o cliente espera ser resolvido pelo sistema que será desenvolvido, isto define a </a:t>
            </a:r>
          </a:p>
          <a:p>
            <a:pPr algn="l">
              <a:lnSpc>
                <a:spcPts val="4480"/>
              </a:lnSpc>
            </a:pPr>
            <a:r>
              <a:rPr lang="en-US" sz="3200">
                <a:solidFill>
                  <a:srgbClr val="000000"/>
                </a:solidFill>
                <a:latin typeface="Public Sans"/>
              </a:rPr>
              <a:t>função que o software vai desempenhar.</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02004" y="1656854"/>
            <a:ext cx="7441996" cy="443225"/>
            <a:chOff x="0" y="0"/>
            <a:chExt cx="1960032" cy="116734"/>
          </a:xfrm>
        </p:grpSpPr>
        <p:sp>
          <p:nvSpPr>
            <p:cNvPr name="Freeform 3" id="3"/>
            <p:cNvSpPr/>
            <p:nvPr/>
          </p:nvSpPr>
          <p:spPr>
            <a:xfrm flipH="false" flipV="false" rot="0">
              <a:off x="0" y="0"/>
              <a:ext cx="1960032" cy="116734"/>
            </a:xfrm>
            <a:custGeom>
              <a:avLst/>
              <a:gdLst/>
              <a:ahLst/>
              <a:cxnLst/>
              <a:rect r="r" b="b" t="t" l="l"/>
              <a:pathLst>
                <a:path h="116734" w="1960032">
                  <a:moveTo>
                    <a:pt x="0" y="0"/>
                  </a:moveTo>
                  <a:lnTo>
                    <a:pt x="1960032" y="0"/>
                  </a:lnTo>
                  <a:lnTo>
                    <a:pt x="1960032" y="116734"/>
                  </a:lnTo>
                  <a:lnTo>
                    <a:pt x="0" y="116734"/>
                  </a:lnTo>
                  <a:close/>
                </a:path>
              </a:pathLst>
            </a:custGeom>
            <a:solidFill>
              <a:srgbClr val="E8A0FD"/>
            </a:solidFill>
          </p:spPr>
        </p:sp>
        <p:sp>
          <p:nvSpPr>
            <p:cNvPr name="TextBox 4" id="4"/>
            <p:cNvSpPr txBox="true"/>
            <p:nvPr/>
          </p:nvSpPr>
          <p:spPr>
            <a:xfrm>
              <a:off x="0" y="-38100"/>
              <a:ext cx="1960032" cy="154834"/>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9144000" y="1656854"/>
            <a:ext cx="7441996" cy="443225"/>
            <a:chOff x="0" y="0"/>
            <a:chExt cx="1960032" cy="116734"/>
          </a:xfrm>
        </p:grpSpPr>
        <p:sp>
          <p:nvSpPr>
            <p:cNvPr name="Freeform 6" id="6"/>
            <p:cNvSpPr/>
            <p:nvPr/>
          </p:nvSpPr>
          <p:spPr>
            <a:xfrm flipH="false" flipV="false" rot="0">
              <a:off x="0" y="0"/>
              <a:ext cx="1960032" cy="116734"/>
            </a:xfrm>
            <a:custGeom>
              <a:avLst/>
              <a:gdLst/>
              <a:ahLst/>
              <a:cxnLst/>
              <a:rect r="r" b="b" t="t" l="l"/>
              <a:pathLst>
                <a:path h="116734" w="1960032">
                  <a:moveTo>
                    <a:pt x="0" y="0"/>
                  </a:moveTo>
                  <a:lnTo>
                    <a:pt x="1960032" y="0"/>
                  </a:lnTo>
                  <a:lnTo>
                    <a:pt x="1960032" y="116734"/>
                  </a:lnTo>
                  <a:lnTo>
                    <a:pt x="0" y="116734"/>
                  </a:lnTo>
                  <a:close/>
                </a:path>
              </a:pathLst>
            </a:custGeom>
            <a:solidFill>
              <a:srgbClr val="FFBC88"/>
            </a:solidFill>
          </p:spPr>
        </p:sp>
        <p:sp>
          <p:nvSpPr>
            <p:cNvPr name="TextBox 7" id="7"/>
            <p:cNvSpPr txBox="true"/>
            <p:nvPr/>
          </p:nvSpPr>
          <p:spPr>
            <a:xfrm>
              <a:off x="0" y="-38100"/>
              <a:ext cx="1960032" cy="154834"/>
            </a:xfrm>
            <a:prstGeom prst="rect">
              <a:avLst/>
            </a:prstGeom>
          </p:spPr>
          <p:txBody>
            <a:bodyPr anchor="ctr" rtlCol="false" tIns="50800" lIns="50800" bIns="50800" rIns="50800"/>
            <a:lstStyle/>
            <a:p>
              <a:pPr algn="ctr">
                <a:lnSpc>
                  <a:spcPts val="2659"/>
                </a:lnSpc>
                <a:spcBef>
                  <a:spcPct val="0"/>
                </a:spcBef>
              </a:pPr>
            </a:p>
          </p:txBody>
        </p:sp>
      </p:grpSp>
      <p:sp>
        <p:nvSpPr>
          <p:cNvPr name="TextBox 8" id="8"/>
          <p:cNvSpPr txBox="true"/>
          <p:nvPr/>
        </p:nvSpPr>
        <p:spPr>
          <a:xfrm rot="0">
            <a:off x="1028700" y="1076077"/>
            <a:ext cx="7149785" cy="923925"/>
          </a:xfrm>
          <a:prstGeom prst="rect">
            <a:avLst/>
          </a:prstGeom>
        </p:spPr>
        <p:txBody>
          <a:bodyPr anchor="t" rtlCol="false" tIns="0" lIns="0" bIns="0" rIns="0">
            <a:spAutoFit/>
          </a:bodyPr>
          <a:lstStyle/>
          <a:p>
            <a:pPr algn="l" marL="0" indent="0" lvl="0">
              <a:lnSpc>
                <a:spcPts val="7200"/>
              </a:lnSpc>
              <a:spcBef>
                <a:spcPct val="0"/>
              </a:spcBef>
            </a:pPr>
            <a:r>
              <a:rPr lang="en-US" sz="6000" spc="336">
                <a:solidFill>
                  <a:srgbClr val="000000"/>
                </a:solidFill>
                <a:latin typeface="Gotham Condensed Bold"/>
              </a:rPr>
              <a:t>2.2 Técnicas</a:t>
            </a:r>
          </a:p>
        </p:txBody>
      </p:sp>
      <p:grpSp>
        <p:nvGrpSpPr>
          <p:cNvPr name="Group 9" id="9"/>
          <p:cNvGrpSpPr/>
          <p:nvPr/>
        </p:nvGrpSpPr>
        <p:grpSpPr>
          <a:xfrm rot="0">
            <a:off x="1702004" y="7216908"/>
            <a:ext cx="7441996" cy="2198370"/>
            <a:chOff x="0" y="0"/>
            <a:chExt cx="1960032" cy="578995"/>
          </a:xfrm>
        </p:grpSpPr>
        <p:sp>
          <p:nvSpPr>
            <p:cNvPr name="Freeform 10" id="10"/>
            <p:cNvSpPr/>
            <p:nvPr/>
          </p:nvSpPr>
          <p:spPr>
            <a:xfrm flipH="false" flipV="false" rot="0">
              <a:off x="0" y="0"/>
              <a:ext cx="1960032" cy="578995"/>
            </a:xfrm>
            <a:custGeom>
              <a:avLst/>
              <a:gdLst/>
              <a:ahLst/>
              <a:cxnLst/>
              <a:rect r="r" b="b" t="t" l="l"/>
              <a:pathLst>
                <a:path h="578995" w="1960032">
                  <a:moveTo>
                    <a:pt x="0" y="0"/>
                  </a:moveTo>
                  <a:lnTo>
                    <a:pt x="1960032" y="0"/>
                  </a:lnTo>
                  <a:lnTo>
                    <a:pt x="1960032" y="578995"/>
                  </a:lnTo>
                  <a:lnTo>
                    <a:pt x="0" y="578995"/>
                  </a:lnTo>
                  <a:close/>
                </a:path>
              </a:pathLst>
            </a:custGeom>
            <a:solidFill>
              <a:srgbClr val="F4DEFA"/>
            </a:solidFill>
          </p:spPr>
        </p:sp>
        <p:sp>
          <p:nvSpPr>
            <p:cNvPr name="TextBox 11" id="11"/>
            <p:cNvSpPr txBox="true"/>
            <p:nvPr/>
          </p:nvSpPr>
          <p:spPr>
            <a:xfrm>
              <a:off x="0" y="-38100"/>
              <a:ext cx="1960032" cy="617095"/>
            </a:xfrm>
            <a:prstGeom prst="rect">
              <a:avLst/>
            </a:prstGeom>
          </p:spPr>
          <p:txBody>
            <a:bodyPr anchor="ctr" rtlCol="false" tIns="50800" lIns="50800" bIns="50800" rIns="50800"/>
            <a:lstStyle/>
            <a:p>
              <a:pPr algn="ctr">
                <a:lnSpc>
                  <a:spcPts val="2659"/>
                </a:lnSpc>
                <a:spcBef>
                  <a:spcPct val="0"/>
                </a:spcBef>
              </a:pPr>
            </a:p>
          </p:txBody>
        </p:sp>
      </p:grpSp>
      <p:grpSp>
        <p:nvGrpSpPr>
          <p:cNvPr name="Group 12" id="12"/>
          <p:cNvGrpSpPr/>
          <p:nvPr/>
        </p:nvGrpSpPr>
        <p:grpSpPr>
          <a:xfrm rot="0">
            <a:off x="9144000" y="7216908"/>
            <a:ext cx="7592662" cy="2198370"/>
            <a:chOff x="0" y="0"/>
            <a:chExt cx="1999713" cy="578995"/>
          </a:xfrm>
        </p:grpSpPr>
        <p:sp>
          <p:nvSpPr>
            <p:cNvPr name="Freeform 13" id="13"/>
            <p:cNvSpPr/>
            <p:nvPr/>
          </p:nvSpPr>
          <p:spPr>
            <a:xfrm flipH="false" flipV="false" rot="0">
              <a:off x="0" y="0"/>
              <a:ext cx="1999713" cy="578995"/>
            </a:xfrm>
            <a:custGeom>
              <a:avLst/>
              <a:gdLst/>
              <a:ahLst/>
              <a:cxnLst/>
              <a:rect r="r" b="b" t="t" l="l"/>
              <a:pathLst>
                <a:path h="578995" w="1999713">
                  <a:moveTo>
                    <a:pt x="0" y="0"/>
                  </a:moveTo>
                  <a:lnTo>
                    <a:pt x="1999713" y="0"/>
                  </a:lnTo>
                  <a:lnTo>
                    <a:pt x="1999713" y="578995"/>
                  </a:lnTo>
                  <a:lnTo>
                    <a:pt x="0" y="578995"/>
                  </a:lnTo>
                  <a:close/>
                </a:path>
              </a:pathLst>
            </a:custGeom>
            <a:solidFill>
              <a:srgbClr val="FFE8D5"/>
            </a:solidFill>
          </p:spPr>
        </p:sp>
        <p:sp>
          <p:nvSpPr>
            <p:cNvPr name="TextBox 14" id="14"/>
            <p:cNvSpPr txBox="true"/>
            <p:nvPr/>
          </p:nvSpPr>
          <p:spPr>
            <a:xfrm>
              <a:off x="0" y="-38100"/>
              <a:ext cx="1999713" cy="617095"/>
            </a:xfrm>
            <a:prstGeom prst="rect">
              <a:avLst/>
            </a:prstGeom>
          </p:spPr>
          <p:txBody>
            <a:bodyPr anchor="ctr" rtlCol="false" tIns="50800" lIns="50800" bIns="50800" rIns="50800"/>
            <a:lstStyle/>
            <a:p>
              <a:pPr algn="ctr">
                <a:lnSpc>
                  <a:spcPts val="2659"/>
                </a:lnSpc>
                <a:spcBef>
                  <a:spcPct val="0"/>
                </a:spcBef>
              </a:pPr>
            </a:p>
          </p:txBody>
        </p:sp>
      </p:grpSp>
      <p:sp>
        <p:nvSpPr>
          <p:cNvPr name="TextBox 15" id="15"/>
          <p:cNvSpPr txBox="true"/>
          <p:nvPr/>
        </p:nvSpPr>
        <p:spPr>
          <a:xfrm rot="0">
            <a:off x="1702004" y="2465457"/>
            <a:ext cx="15034658" cy="5374005"/>
          </a:xfrm>
          <a:prstGeom prst="rect">
            <a:avLst/>
          </a:prstGeom>
        </p:spPr>
        <p:txBody>
          <a:bodyPr anchor="t" rtlCol="false" tIns="0" lIns="0" bIns="0" rIns="0">
            <a:spAutoFit/>
          </a:bodyPr>
          <a:lstStyle/>
          <a:p>
            <a:pPr algn="l" marL="0" indent="0" lvl="0">
              <a:lnSpc>
                <a:spcPts val="4799"/>
              </a:lnSpc>
              <a:spcBef>
                <a:spcPct val="0"/>
              </a:spcBef>
            </a:pPr>
            <a:r>
              <a:rPr lang="en-US" sz="3199">
                <a:solidFill>
                  <a:srgbClr val="000000"/>
                </a:solidFill>
                <a:latin typeface="Public Sans"/>
              </a:rPr>
              <a:t> Existem várias técnicas que você pode usar para obter os requisitos.         Entretanto, é importante </a:t>
            </a:r>
            <a:r>
              <a:rPr lang="en-US" sz="3199">
                <a:solidFill>
                  <a:srgbClr val="000000"/>
                </a:solidFill>
                <a:latin typeface="Public Sans"/>
              </a:rPr>
              <a:t>reconhecer que a obtenção de requisitos é um processo iterativo, e não existe uma técnica única que seja universalmente aplicável, porém existe algumas técnicas que pode ajudar no processo, são elas, conduzir uma sessão de brainstorming, entreviste os usuários, trabalhar no ambiente alvo, estudar sistemas semelhantes, examinar informes de problemas e sugestões, conversar com equipes de suporte, estudar melhorias feitas pelos usuários, procurar por usos não intencionados, conduzir workshops colaborativos, demonstrar protótipos aos analistas de negócios.</a:t>
            </a:r>
          </a:p>
        </p:txBody>
      </p:sp>
      <p:grpSp>
        <p:nvGrpSpPr>
          <p:cNvPr name="Group 16" id="16"/>
          <p:cNvGrpSpPr/>
          <p:nvPr/>
        </p:nvGrpSpPr>
        <p:grpSpPr>
          <a:xfrm rot="5400000">
            <a:off x="6104467" y="-16200638"/>
            <a:ext cx="5566734" cy="27863242"/>
            <a:chOff x="0" y="0"/>
            <a:chExt cx="7422312" cy="37150989"/>
          </a:xfrm>
        </p:grpSpPr>
        <p:sp>
          <p:nvSpPr>
            <p:cNvPr name="Freeform 17" id="17"/>
            <p:cNvSpPr/>
            <p:nvPr/>
          </p:nvSpPr>
          <p:spPr>
            <a:xfrm flipH="false" flipV="false" rot="0">
              <a:off x="0" y="33077995"/>
              <a:ext cx="7422312" cy="4072994"/>
            </a:xfrm>
            <a:custGeom>
              <a:avLst/>
              <a:gdLst/>
              <a:ahLst/>
              <a:cxnLst/>
              <a:rect r="r" b="b" t="t" l="l"/>
              <a:pathLst>
                <a:path h="4072994" w="7422312">
                  <a:moveTo>
                    <a:pt x="0" y="0"/>
                  </a:moveTo>
                  <a:lnTo>
                    <a:pt x="7422312" y="0"/>
                  </a:lnTo>
                  <a:lnTo>
                    <a:pt x="7422312" y="4072994"/>
                  </a:lnTo>
                  <a:lnTo>
                    <a:pt x="0" y="407299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8" id="18"/>
            <p:cNvSpPr/>
            <p:nvPr/>
          </p:nvSpPr>
          <p:spPr>
            <a:xfrm flipH="false" flipV="false" rot="0">
              <a:off x="0" y="28352567"/>
              <a:ext cx="7422312" cy="4072994"/>
            </a:xfrm>
            <a:custGeom>
              <a:avLst/>
              <a:gdLst/>
              <a:ahLst/>
              <a:cxnLst/>
              <a:rect r="r" b="b" t="t" l="l"/>
              <a:pathLst>
                <a:path h="4072994" w="7422312">
                  <a:moveTo>
                    <a:pt x="0" y="0"/>
                  </a:moveTo>
                  <a:lnTo>
                    <a:pt x="7422312" y="0"/>
                  </a:lnTo>
                  <a:lnTo>
                    <a:pt x="7422312" y="4072994"/>
                  </a:lnTo>
                  <a:lnTo>
                    <a:pt x="0" y="407299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9" id="19"/>
            <p:cNvSpPr/>
            <p:nvPr/>
          </p:nvSpPr>
          <p:spPr>
            <a:xfrm flipH="false" flipV="false" rot="0">
              <a:off x="0" y="23627140"/>
              <a:ext cx="7422312" cy="4072994"/>
            </a:xfrm>
            <a:custGeom>
              <a:avLst/>
              <a:gdLst/>
              <a:ahLst/>
              <a:cxnLst/>
              <a:rect r="r" b="b" t="t" l="l"/>
              <a:pathLst>
                <a:path h="4072994" w="7422312">
                  <a:moveTo>
                    <a:pt x="0" y="0"/>
                  </a:moveTo>
                  <a:lnTo>
                    <a:pt x="7422312" y="0"/>
                  </a:lnTo>
                  <a:lnTo>
                    <a:pt x="7422312" y="4072993"/>
                  </a:lnTo>
                  <a:lnTo>
                    <a:pt x="0" y="407299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0" id="20"/>
            <p:cNvSpPr/>
            <p:nvPr/>
          </p:nvSpPr>
          <p:spPr>
            <a:xfrm flipH="false" flipV="false" rot="0">
              <a:off x="0" y="18901712"/>
              <a:ext cx="7422312" cy="4072994"/>
            </a:xfrm>
            <a:custGeom>
              <a:avLst/>
              <a:gdLst/>
              <a:ahLst/>
              <a:cxnLst/>
              <a:rect r="r" b="b" t="t" l="l"/>
              <a:pathLst>
                <a:path h="4072994" w="7422312">
                  <a:moveTo>
                    <a:pt x="0" y="0"/>
                  </a:moveTo>
                  <a:lnTo>
                    <a:pt x="7422312" y="0"/>
                  </a:lnTo>
                  <a:lnTo>
                    <a:pt x="7422312" y="4072994"/>
                  </a:lnTo>
                  <a:lnTo>
                    <a:pt x="0" y="407299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1" id="21"/>
            <p:cNvSpPr/>
            <p:nvPr/>
          </p:nvSpPr>
          <p:spPr>
            <a:xfrm flipH="false" flipV="false" rot="0">
              <a:off x="0" y="14176284"/>
              <a:ext cx="7422312" cy="4072994"/>
            </a:xfrm>
            <a:custGeom>
              <a:avLst/>
              <a:gdLst/>
              <a:ahLst/>
              <a:cxnLst/>
              <a:rect r="r" b="b" t="t" l="l"/>
              <a:pathLst>
                <a:path h="4072994" w="7422312">
                  <a:moveTo>
                    <a:pt x="0" y="0"/>
                  </a:moveTo>
                  <a:lnTo>
                    <a:pt x="7422312" y="0"/>
                  </a:lnTo>
                  <a:lnTo>
                    <a:pt x="7422312" y="4072994"/>
                  </a:lnTo>
                  <a:lnTo>
                    <a:pt x="0" y="407299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2" id="22"/>
            <p:cNvSpPr/>
            <p:nvPr/>
          </p:nvSpPr>
          <p:spPr>
            <a:xfrm flipH="false" flipV="false" rot="0">
              <a:off x="0" y="9450856"/>
              <a:ext cx="7422312" cy="4072994"/>
            </a:xfrm>
            <a:custGeom>
              <a:avLst/>
              <a:gdLst/>
              <a:ahLst/>
              <a:cxnLst/>
              <a:rect r="r" b="b" t="t" l="l"/>
              <a:pathLst>
                <a:path h="4072994" w="7422312">
                  <a:moveTo>
                    <a:pt x="0" y="0"/>
                  </a:moveTo>
                  <a:lnTo>
                    <a:pt x="7422312" y="0"/>
                  </a:lnTo>
                  <a:lnTo>
                    <a:pt x="7422312" y="4072994"/>
                  </a:lnTo>
                  <a:lnTo>
                    <a:pt x="0" y="407299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3" id="23"/>
            <p:cNvSpPr/>
            <p:nvPr/>
          </p:nvSpPr>
          <p:spPr>
            <a:xfrm flipH="false" flipV="false" rot="0">
              <a:off x="0" y="4725428"/>
              <a:ext cx="7422312" cy="4072994"/>
            </a:xfrm>
            <a:custGeom>
              <a:avLst/>
              <a:gdLst/>
              <a:ahLst/>
              <a:cxnLst/>
              <a:rect r="r" b="b" t="t" l="l"/>
              <a:pathLst>
                <a:path h="4072994" w="7422312">
                  <a:moveTo>
                    <a:pt x="0" y="0"/>
                  </a:moveTo>
                  <a:lnTo>
                    <a:pt x="7422312" y="0"/>
                  </a:lnTo>
                  <a:lnTo>
                    <a:pt x="7422312" y="4072994"/>
                  </a:lnTo>
                  <a:lnTo>
                    <a:pt x="0" y="407299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4" id="24"/>
            <p:cNvSpPr/>
            <p:nvPr/>
          </p:nvSpPr>
          <p:spPr>
            <a:xfrm flipH="false" flipV="false" rot="0">
              <a:off x="0" y="0"/>
              <a:ext cx="7422312" cy="4072994"/>
            </a:xfrm>
            <a:custGeom>
              <a:avLst/>
              <a:gdLst/>
              <a:ahLst/>
              <a:cxnLst/>
              <a:rect r="r" b="b" t="t" l="l"/>
              <a:pathLst>
                <a:path h="4072994" w="7422312">
                  <a:moveTo>
                    <a:pt x="0" y="0"/>
                  </a:moveTo>
                  <a:lnTo>
                    <a:pt x="7422312" y="0"/>
                  </a:lnTo>
                  <a:lnTo>
                    <a:pt x="7422312" y="4072994"/>
                  </a:lnTo>
                  <a:lnTo>
                    <a:pt x="0" y="407299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DAGHXQmNuUM</dc:identifier>
  <dcterms:modified xsi:type="dcterms:W3CDTF">2011-08-01T06:04:30Z</dcterms:modified>
  <cp:revision>1</cp:revision>
  <dc:title>Avaliação Somativa - Estudo Dirigido</dc:title>
</cp:coreProperties>
</file>